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28"/>
  </p:notesMasterIdLst>
  <p:sldIdLst>
    <p:sldId id="314" r:id="rId3"/>
    <p:sldId id="399" r:id="rId4"/>
    <p:sldId id="379" r:id="rId5"/>
    <p:sldId id="380" r:id="rId6"/>
    <p:sldId id="394" r:id="rId7"/>
    <p:sldId id="400" r:id="rId8"/>
    <p:sldId id="401" r:id="rId9"/>
    <p:sldId id="381" r:id="rId10"/>
    <p:sldId id="382" r:id="rId11"/>
    <p:sldId id="404" r:id="rId12"/>
    <p:sldId id="386" r:id="rId13"/>
    <p:sldId id="983" r:id="rId14"/>
    <p:sldId id="387" r:id="rId15"/>
    <p:sldId id="389" r:id="rId16"/>
    <p:sldId id="390" r:id="rId17"/>
    <p:sldId id="391" r:id="rId18"/>
    <p:sldId id="403" r:id="rId19"/>
    <p:sldId id="385" r:id="rId20"/>
    <p:sldId id="388" r:id="rId21"/>
    <p:sldId id="395" r:id="rId22"/>
    <p:sldId id="396" r:id="rId23"/>
    <p:sldId id="397" r:id="rId24"/>
    <p:sldId id="398" r:id="rId25"/>
    <p:sldId id="402" r:id="rId26"/>
    <p:sldId id="320" r:id="rId27"/>
  </p:sldIdLst>
  <p:sldSz cx="9144000" cy="6858000" type="screen4x3"/>
  <p:notesSz cx="6797675" cy="9928225"/>
  <p:custDataLst>
    <p:tags r:id="rId2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9CCFF"/>
    <a:srgbClr val="ABDB77"/>
    <a:srgbClr val="F4B11C"/>
    <a:srgbClr val="566C6E"/>
    <a:srgbClr val="B8CED0"/>
    <a:srgbClr val="FF3399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6837" autoAdjust="0"/>
  </p:normalViewPr>
  <p:slideViewPr>
    <p:cSldViewPr snapToGrid="0">
      <p:cViewPr varScale="1">
        <p:scale>
          <a:sx n="112" d="100"/>
          <a:sy n="112" d="100"/>
        </p:scale>
        <p:origin x="17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465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BED22AA-8454-47A4-8316-CD823EB5A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22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B6C21A2F-56BF-4AEC-AC7F-6B1A778F2A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8B43D5-0114-4E83-A53C-0D2A5BBD8BFA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5123" name="Образ слайда 1">
            <a:extLst>
              <a:ext uri="{FF2B5EF4-FFF2-40B4-BE49-F238E27FC236}">
                <a16:creationId xmlns:a16="http://schemas.microsoft.com/office/drawing/2014/main" xmlns="" id="{03069208-11E7-4606-A2FF-DFDF1C26B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4" name="Заметки 2">
            <a:extLst>
              <a:ext uri="{FF2B5EF4-FFF2-40B4-BE49-F238E27FC236}">
                <a16:creationId xmlns:a16="http://schemas.microsoft.com/office/drawing/2014/main" xmlns="" id="{F465B3BC-8004-4327-892E-26199B044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125" name="Номер слайда 3">
            <a:extLst>
              <a:ext uri="{FF2B5EF4-FFF2-40B4-BE49-F238E27FC236}">
                <a16:creationId xmlns:a16="http://schemas.microsoft.com/office/drawing/2014/main" xmlns="" id="{B0CAA56D-7D20-4DDE-9F63-5DC70515709F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294F0-B741-461E-B4CF-7D16146DBB42}" type="slidenum">
              <a:rPr lang="ru-RU" altLang="ru-RU" b="0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271989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66B74575-0C8A-472F-A548-C190FBEDA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50FA6B52-8DF7-40CD-BB15-0087064BA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3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5" y="2197100"/>
            <a:ext cx="8207375" cy="2919413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5937250"/>
            <a:ext cx="8186737" cy="909638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C09D3-CFFB-4F18-A307-79610F81D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0"/>
            <a:ext cx="2198687" cy="6705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6705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CCBD-7DFE-4E36-958B-95B4B3C37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11250" y="0"/>
            <a:ext cx="7443788" cy="10636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192213"/>
            <a:ext cx="4321175" cy="2679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52963" y="1192213"/>
            <a:ext cx="4322762" cy="2679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79388" y="4024313"/>
            <a:ext cx="4321175" cy="2681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963" y="4024313"/>
            <a:ext cx="4322762" cy="2681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B283E-5C20-4B62-B7A8-5EB26BDA6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 descr="bg_title_new.jpg">
            <a:extLst>
              <a:ext uri="{FF2B5EF4-FFF2-40B4-BE49-F238E27FC236}">
                <a16:creationId xmlns:a16="http://schemas.microsoft.com/office/drawing/2014/main" xmlns="" id="{5D89A4D5-6291-47AD-9186-A87D89583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5">
            <a:extLst>
              <a:ext uri="{FF2B5EF4-FFF2-40B4-BE49-F238E27FC236}">
                <a16:creationId xmlns:a16="http://schemas.microsoft.com/office/drawing/2014/main" xmlns="" id="{CED03E42-05A0-4301-B8DD-F7FDB685AC4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25638" y="700088"/>
            <a:ext cx="1111250" cy="1257300"/>
            <a:chOff x="2481263" y="212726"/>
            <a:chExt cx="4175126" cy="4725988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E7F68B97-B803-4B6E-8461-EC1019F6E6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1263" y="212726"/>
              <a:ext cx="2367891" cy="4725988"/>
            </a:xfrm>
            <a:custGeom>
              <a:avLst/>
              <a:gdLst>
                <a:gd name="T0" fmla="*/ 2147483646 w 2982"/>
                <a:gd name="T1" fmla="*/ 2147483646 h 5955"/>
                <a:gd name="T2" fmla="*/ 2147483646 w 2982"/>
                <a:gd name="T3" fmla="*/ 2147483646 h 5955"/>
                <a:gd name="T4" fmla="*/ 2147483646 w 2982"/>
                <a:gd name="T5" fmla="*/ 2147483646 h 5955"/>
                <a:gd name="T6" fmla="*/ 2147483646 w 2982"/>
                <a:gd name="T7" fmla="*/ 2147483646 h 5955"/>
                <a:gd name="T8" fmla="*/ 2147483646 w 2982"/>
                <a:gd name="T9" fmla="*/ 2147483646 h 5955"/>
                <a:gd name="T10" fmla="*/ 2147483646 w 2982"/>
                <a:gd name="T11" fmla="*/ 2147483646 h 5955"/>
                <a:gd name="T12" fmla="*/ 2147483646 w 2982"/>
                <a:gd name="T13" fmla="*/ 2147483646 h 5955"/>
                <a:gd name="T14" fmla="*/ 2147483646 w 2982"/>
                <a:gd name="T15" fmla="*/ 2147483646 h 5955"/>
                <a:gd name="T16" fmla="*/ 2147483646 w 2982"/>
                <a:gd name="T17" fmla="*/ 2147483646 h 5955"/>
                <a:gd name="T18" fmla="*/ 2147483646 w 2982"/>
                <a:gd name="T19" fmla="*/ 2147483646 h 5955"/>
                <a:gd name="T20" fmla="*/ 2147483646 w 2982"/>
                <a:gd name="T21" fmla="*/ 2147483646 h 5955"/>
                <a:gd name="T22" fmla="*/ 2147483646 w 2982"/>
                <a:gd name="T23" fmla="*/ 2147483646 h 5955"/>
                <a:gd name="T24" fmla="*/ 2147483646 w 2982"/>
                <a:gd name="T25" fmla="*/ 2147483646 h 5955"/>
                <a:gd name="T26" fmla="*/ 2147483646 w 2982"/>
                <a:gd name="T27" fmla="*/ 2147483646 h 5955"/>
                <a:gd name="T28" fmla="*/ 2147483646 w 2982"/>
                <a:gd name="T29" fmla="*/ 2147483646 h 5955"/>
                <a:gd name="T30" fmla="*/ 2147483646 w 2982"/>
                <a:gd name="T31" fmla="*/ 2147483646 h 5955"/>
                <a:gd name="T32" fmla="*/ 2147483646 w 2982"/>
                <a:gd name="T33" fmla="*/ 2147483646 h 5955"/>
                <a:gd name="T34" fmla="*/ 2147483646 w 2982"/>
                <a:gd name="T35" fmla="*/ 2147483646 h 5955"/>
                <a:gd name="T36" fmla="*/ 2147483646 w 2982"/>
                <a:gd name="T37" fmla="*/ 2147483646 h 5955"/>
                <a:gd name="T38" fmla="*/ 2147483646 w 2982"/>
                <a:gd name="T39" fmla="*/ 2147483646 h 5955"/>
                <a:gd name="T40" fmla="*/ 2147483646 w 2982"/>
                <a:gd name="T41" fmla="*/ 2147483646 h 5955"/>
                <a:gd name="T42" fmla="*/ 2147483646 w 2982"/>
                <a:gd name="T43" fmla="*/ 2147483646 h 5955"/>
                <a:gd name="T44" fmla="*/ 2147483646 w 2982"/>
                <a:gd name="T45" fmla="*/ 2147483646 h 5955"/>
                <a:gd name="T46" fmla="*/ 2147483646 w 2982"/>
                <a:gd name="T47" fmla="*/ 2147483646 h 5955"/>
                <a:gd name="T48" fmla="*/ 2147483646 w 2982"/>
                <a:gd name="T49" fmla="*/ 2147483646 h 5955"/>
                <a:gd name="T50" fmla="*/ 2147483646 w 2982"/>
                <a:gd name="T51" fmla="*/ 2147483646 h 5955"/>
                <a:gd name="T52" fmla="*/ 2147483646 w 2982"/>
                <a:gd name="T53" fmla="*/ 2147483646 h 5955"/>
                <a:gd name="T54" fmla="*/ 2147483646 w 2982"/>
                <a:gd name="T55" fmla="*/ 2147483646 h 5955"/>
                <a:gd name="T56" fmla="*/ 2147483646 w 2982"/>
                <a:gd name="T57" fmla="*/ 2147483646 h 5955"/>
                <a:gd name="T58" fmla="*/ 2147483646 w 2982"/>
                <a:gd name="T59" fmla="*/ 2147483646 h 5955"/>
                <a:gd name="T60" fmla="*/ 2147483646 w 2982"/>
                <a:gd name="T61" fmla="*/ 2147483646 h 5955"/>
                <a:gd name="T62" fmla="*/ 2147483646 w 2982"/>
                <a:gd name="T63" fmla="*/ 2147483646 h 5955"/>
                <a:gd name="T64" fmla="*/ 2147483646 w 2982"/>
                <a:gd name="T65" fmla="*/ 2147483646 h 5955"/>
                <a:gd name="T66" fmla="*/ 2147483646 w 2982"/>
                <a:gd name="T67" fmla="*/ 2147483646 h 5955"/>
                <a:gd name="T68" fmla="*/ 2147483646 w 2982"/>
                <a:gd name="T69" fmla="*/ 2147483646 h 5955"/>
                <a:gd name="T70" fmla="*/ 2147483646 w 2982"/>
                <a:gd name="T71" fmla="*/ 2147483646 h 5955"/>
                <a:gd name="T72" fmla="*/ 2147483646 w 2982"/>
                <a:gd name="T73" fmla="*/ 2147483646 h 5955"/>
                <a:gd name="T74" fmla="*/ 2147483646 w 2982"/>
                <a:gd name="T75" fmla="*/ 2147483646 h 5955"/>
                <a:gd name="T76" fmla="*/ 2147483646 w 2982"/>
                <a:gd name="T77" fmla="*/ 2147483646 h 5955"/>
                <a:gd name="T78" fmla="*/ 0 w 2982"/>
                <a:gd name="T79" fmla="*/ 2147483646 h 5955"/>
                <a:gd name="T80" fmla="*/ 2147483646 w 2982"/>
                <a:gd name="T81" fmla="*/ 2147483646 h 5955"/>
                <a:gd name="T82" fmla="*/ 2147483646 w 2982"/>
                <a:gd name="T83" fmla="*/ 2147483646 h 5955"/>
                <a:gd name="T84" fmla="*/ 2147483646 w 2982"/>
                <a:gd name="T85" fmla="*/ 2147483646 h 5955"/>
                <a:gd name="T86" fmla="*/ 2147483646 w 2982"/>
                <a:gd name="T87" fmla="*/ 2147483646 h 5955"/>
                <a:gd name="T88" fmla="*/ 2147483646 w 2982"/>
                <a:gd name="T89" fmla="*/ 2147483646 h 5955"/>
                <a:gd name="T90" fmla="*/ 2147483646 w 2982"/>
                <a:gd name="T91" fmla="*/ 2147483646 h 5955"/>
                <a:gd name="T92" fmla="*/ 2147483646 w 2982"/>
                <a:gd name="T93" fmla="*/ 2147483646 h 5955"/>
                <a:gd name="T94" fmla="*/ 2147483646 w 2982"/>
                <a:gd name="T95" fmla="*/ 2147483646 h 5955"/>
                <a:gd name="T96" fmla="*/ 2147483646 w 2982"/>
                <a:gd name="T97" fmla="*/ 2147483646 h 5955"/>
                <a:gd name="T98" fmla="*/ 2147483646 w 2982"/>
                <a:gd name="T99" fmla="*/ 2147483646 h 5955"/>
                <a:gd name="T100" fmla="*/ 2147483646 w 2982"/>
                <a:gd name="T101" fmla="*/ 2147483646 h 5955"/>
                <a:gd name="T102" fmla="*/ 2147483646 w 2982"/>
                <a:gd name="T103" fmla="*/ 2147483646 h 5955"/>
                <a:gd name="T104" fmla="*/ 2147483646 w 2982"/>
                <a:gd name="T105" fmla="*/ 2147483646 h 5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0EACA7B4-C478-413D-9CDB-224931AF64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0170" y="970553"/>
              <a:ext cx="3656219" cy="3323708"/>
            </a:xfrm>
            <a:custGeom>
              <a:avLst/>
              <a:gdLst>
                <a:gd name="T0" fmla="*/ 2147483646 w 4611"/>
                <a:gd name="T1" fmla="*/ 2147483646 h 4186"/>
                <a:gd name="T2" fmla="*/ 2147483646 w 4611"/>
                <a:gd name="T3" fmla="*/ 2147483646 h 4186"/>
                <a:gd name="T4" fmla="*/ 2147483646 w 4611"/>
                <a:gd name="T5" fmla="*/ 2147483646 h 4186"/>
                <a:gd name="T6" fmla="*/ 2147483646 w 4611"/>
                <a:gd name="T7" fmla="*/ 2147483646 h 4186"/>
                <a:gd name="T8" fmla="*/ 2147483646 w 4611"/>
                <a:gd name="T9" fmla="*/ 2147483646 h 4186"/>
                <a:gd name="T10" fmla="*/ 2147483646 w 4611"/>
                <a:gd name="T11" fmla="*/ 2147483646 h 4186"/>
                <a:gd name="T12" fmla="*/ 2147483646 w 4611"/>
                <a:gd name="T13" fmla="*/ 2147483646 h 4186"/>
                <a:gd name="T14" fmla="*/ 2147483646 w 4611"/>
                <a:gd name="T15" fmla="*/ 2147483646 h 4186"/>
                <a:gd name="T16" fmla="*/ 2147483646 w 4611"/>
                <a:gd name="T17" fmla="*/ 2147483646 h 4186"/>
                <a:gd name="T18" fmla="*/ 2147483646 w 4611"/>
                <a:gd name="T19" fmla="*/ 2147483646 h 4186"/>
                <a:gd name="T20" fmla="*/ 2147483646 w 4611"/>
                <a:gd name="T21" fmla="*/ 2147483646 h 4186"/>
                <a:gd name="T22" fmla="*/ 2147483646 w 4611"/>
                <a:gd name="T23" fmla="*/ 2147483646 h 4186"/>
                <a:gd name="T24" fmla="*/ 2147483646 w 4611"/>
                <a:gd name="T25" fmla="*/ 2147483646 h 4186"/>
                <a:gd name="T26" fmla="*/ 2147483646 w 4611"/>
                <a:gd name="T27" fmla="*/ 2147483646 h 4186"/>
                <a:gd name="T28" fmla="*/ 2147483646 w 4611"/>
                <a:gd name="T29" fmla="*/ 2147483646 h 4186"/>
                <a:gd name="T30" fmla="*/ 2147483646 w 4611"/>
                <a:gd name="T31" fmla="*/ 2147483646 h 4186"/>
                <a:gd name="T32" fmla="*/ 2147483646 w 4611"/>
                <a:gd name="T33" fmla="*/ 2147483646 h 4186"/>
                <a:gd name="T34" fmla="*/ 2147483646 w 4611"/>
                <a:gd name="T35" fmla="*/ 2147483646 h 4186"/>
                <a:gd name="T36" fmla="*/ 2147483646 w 4611"/>
                <a:gd name="T37" fmla="*/ 2147483646 h 4186"/>
                <a:gd name="T38" fmla="*/ 2147483646 w 4611"/>
                <a:gd name="T39" fmla="*/ 2147483646 h 4186"/>
                <a:gd name="T40" fmla="*/ 2147483646 w 4611"/>
                <a:gd name="T41" fmla="*/ 2147483646 h 4186"/>
                <a:gd name="T42" fmla="*/ 2147483646 w 4611"/>
                <a:gd name="T43" fmla="*/ 2147483646 h 4186"/>
                <a:gd name="T44" fmla="*/ 2147483646 w 4611"/>
                <a:gd name="T45" fmla="*/ 2147483646 h 4186"/>
                <a:gd name="T46" fmla="*/ 2147483646 w 4611"/>
                <a:gd name="T47" fmla="*/ 2147483646 h 4186"/>
                <a:gd name="T48" fmla="*/ 2147483646 w 4611"/>
                <a:gd name="T49" fmla="*/ 2147483646 h 4186"/>
                <a:gd name="T50" fmla="*/ 2147483646 w 4611"/>
                <a:gd name="T51" fmla="*/ 2147483646 h 4186"/>
                <a:gd name="T52" fmla="*/ 2147483646 w 4611"/>
                <a:gd name="T53" fmla="*/ 2147483646 h 4186"/>
                <a:gd name="T54" fmla="*/ 2147483646 w 4611"/>
                <a:gd name="T55" fmla="*/ 2147483646 h 4186"/>
                <a:gd name="T56" fmla="*/ 2147483646 w 4611"/>
                <a:gd name="T57" fmla="*/ 2147483646 h 4186"/>
                <a:gd name="T58" fmla="*/ 2147483646 w 4611"/>
                <a:gd name="T59" fmla="*/ 2147483646 h 4186"/>
                <a:gd name="T60" fmla="*/ 2147483646 w 4611"/>
                <a:gd name="T61" fmla="*/ 2147483646 h 4186"/>
                <a:gd name="T62" fmla="*/ 2147483646 w 4611"/>
                <a:gd name="T63" fmla="*/ 2147483646 h 4186"/>
                <a:gd name="T64" fmla="*/ 2147483646 w 4611"/>
                <a:gd name="T65" fmla="*/ 2147483646 h 4186"/>
                <a:gd name="T66" fmla="*/ 2147483646 w 4611"/>
                <a:gd name="T67" fmla="*/ 2147483646 h 4186"/>
                <a:gd name="T68" fmla="*/ 2147483646 w 4611"/>
                <a:gd name="T69" fmla="*/ 2147483646 h 4186"/>
                <a:gd name="T70" fmla="*/ 2147483646 w 4611"/>
                <a:gd name="T71" fmla="*/ 2147483646 h 4186"/>
                <a:gd name="T72" fmla="*/ 2147483646 w 4611"/>
                <a:gd name="T73" fmla="*/ 2147483646 h 4186"/>
                <a:gd name="T74" fmla="*/ 2147483646 w 4611"/>
                <a:gd name="T75" fmla="*/ 2147483646 h 4186"/>
                <a:gd name="T76" fmla="*/ 2147483646 w 4611"/>
                <a:gd name="T77" fmla="*/ 2147483646 h 4186"/>
                <a:gd name="T78" fmla="*/ 2147483646 w 4611"/>
                <a:gd name="T79" fmla="*/ 2147483646 h 4186"/>
                <a:gd name="T80" fmla="*/ 2147483646 w 4611"/>
                <a:gd name="T81" fmla="*/ 2147483646 h 4186"/>
                <a:gd name="T82" fmla="*/ 2147483646 w 4611"/>
                <a:gd name="T83" fmla="*/ 2147483646 h 4186"/>
                <a:gd name="T84" fmla="*/ 2147483646 w 4611"/>
                <a:gd name="T85" fmla="*/ 2147483646 h 4186"/>
                <a:gd name="T86" fmla="*/ 2147483646 w 4611"/>
                <a:gd name="T87" fmla="*/ 2147483646 h 4186"/>
                <a:gd name="T88" fmla="*/ 2147483646 w 4611"/>
                <a:gd name="T89" fmla="*/ 2147483646 h 4186"/>
                <a:gd name="T90" fmla="*/ 2147483646 w 4611"/>
                <a:gd name="T91" fmla="*/ 2147483646 h 4186"/>
                <a:gd name="T92" fmla="*/ 2147483646 w 4611"/>
                <a:gd name="T93" fmla="*/ 2147483646 h 4186"/>
                <a:gd name="T94" fmla="*/ 2147483646 w 4611"/>
                <a:gd name="T95" fmla="*/ 2147483646 h 4186"/>
                <a:gd name="T96" fmla="*/ 2147483646 w 4611"/>
                <a:gd name="T97" fmla="*/ 2147483646 h 4186"/>
                <a:gd name="T98" fmla="*/ 2147483646 w 4611"/>
                <a:gd name="T99" fmla="*/ 2147483646 h 4186"/>
                <a:gd name="T100" fmla="*/ 2147483646 w 4611"/>
                <a:gd name="T101" fmla="*/ 2147483646 h 4186"/>
                <a:gd name="T102" fmla="*/ 2147483646 w 4611"/>
                <a:gd name="T103" fmla="*/ 2147483646 h 4186"/>
                <a:gd name="T104" fmla="*/ 2147483646 w 4611"/>
                <a:gd name="T105" fmla="*/ 2147483646 h 4186"/>
                <a:gd name="T106" fmla="*/ 2147483646 w 4611"/>
                <a:gd name="T107" fmla="*/ 2147483646 h 4186"/>
                <a:gd name="T108" fmla="*/ 2147483646 w 4611"/>
                <a:gd name="T109" fmla="*/ 2147483646 h 4186"/>
                <a:gd name="T110" fmla="*/ 2147483646 w 4611"/>
                <a:gd name="T111" fmla="*/ 2147483646 h 4186"/>
                <a:gd name="T112" fmla="*/ 2147483646 w 4611"/>
                <a:gd name="T113" fmla="*/ 2147483646 h 4186"/>
                <a:gd name="T114" fmla="*/ 2147483646 w 4611"/>
                <a:gd name="T115" fmla="*/ 2147483646 h 4186"/>
                <a:gd name="T116" fmla="*/ 2147483646 w 4611"/>
                <a:gd name="T117" fmla="*/ 2147483646 h 4186"/>
                <a:gd name="T118" fmla="*/ 2147483646 w 4611"/>
                <a:gd name="T119" fmla="*/ 2147483646 h 4186"/>
                <a:gd name="T120" fmla="*/ 2147483646 w 4611"/>
                <a:gd name="T121" fmla="*/ 2147483646 h 4186"/>
                <a:gd name="T122" fmla="*/ 2147483646 w 4611"/>
                <a:gd name="T123" fmla="*/ 2147483646 h 4186"/>
                <a:gd name="T124" fmla="*/ 2147483646 w 4611"/>
                <a:gd name="T125" fmla="*/ 2147483646 h 41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xmlns="" id="{A8EE1F6E-4725-45E5-9677-4093C0FEC2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78163" y="752475"/>
            <a:ext cx="5013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ru-RU" altLang="ru-RU" sz="1300">
                <a:solidFill>
                  <a:srgbClr val="A88C5E"/>
                </a:solidFill>
              </a:rPr>
              <a:t>АКЦИОНЕРНОЕ ОБЩЕСТВО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>
                <a:solidFill>
                  <a:srgbClr val="003CA0"/>
                </a:solidFill>
              </a:rPr>
              <a:t>«</a:t>
            </a:r>
            <a:r>
              <a:rPr lang="ru-RU" altLang="ru-RU" sz="1500">
                <a:solidFill>
                  <a:srgbClr val="003CA0"/>
                </a:solidFill>
              </a:rPr>
              <a:t>СИСТЕМНЫЙ ОПЕРАТОР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1500">
                <a:solidFill>
                  <a:srgbClr val="003CA0"/>
                </a:solidFill>
              </a:rPr>
              <a:t>ЕДИНОЙ ЭНЕРГЕТИЧЕСКОЙ СИСТЕМЫ»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5" y="2197100"/>
            <a:ext cx="8207375" cy="2919413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5937250"/>
            <a:ext cx="8186737" cy="909638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97408935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E5475B5-57FD-45C3-91FB-D3FC824B62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142E8AA-69FF-4BC6-B8E5-5633238BE6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1EC1-4B89-441B-94B0-E9CAA77915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557560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D4CDA5F-9B05-4F67-98F1-D63664D03C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B58D8C5-EF79-450C-B338-23FFF40F46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CE62C-11E1-45A9-B455-92B58CBFB5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377608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92213"/>
            <a:ext cx="4321175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2963" y="1192213"/>
            <a:ext cx="4322762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324778E-14A4-4E53-88C3-8F17F0FE17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20B1735-2B0F-4079-BD59-F89C355010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C553-644C-458F-9AB8-6BEE4C8CDC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465962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1F900CB6-06D1-41B4-B1D0-E6AE9E373A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7F9DBAC4-E191-454F-A813-1077E0D0FB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166AF-0946-4559-9F5E-186588DCD7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3764037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8E2FF7D-E324-4E36-9137-7C3D30EA97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82D220F-2E06-486A-970E-E741A2BD09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0599E-F1D5-4748-ADDA-1769E15767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240294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1CC62B14-410A-4444-B78E-F73DEC09F3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9DFF81A4-D169-4BDC-BC5E-10D99B5F25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2E81D-9256-48A8-9870-002988DFE7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697903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FF781-B1B9-4FA8-83AF-DCE100990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9C33998-8A95-4497-A3FE-91B8C51F8D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8653F79-AD46-40D2-BD2B-0F8F903E4A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56065-A51F-4990-B2F1-D1A970EF97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0065841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10796EA-524B-41B3-927B-5685B40217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D2FB1CF-91A5-4F5E-9F52-ADE3713FFA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94329-697A-4E8D-A9BF-F1A47424F4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747999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5703EE7-CA19-408A-AEB1-76F6B8196F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CF10B64-5D67-495B-BFA7-A41AC41092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04F2-FD2D-4DB7-9258-355A48DBFE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523414"/>
      </p:ext>
    </p:extLst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0"/>
            <a:ext cx="2198687" cy="6705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6705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C67BF10-653A-42F7-AFCC-E333B76719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7B35C11-B4CB-49CB-B47B-9BC8AA87F0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0E7D-0FA1-459F-8EFD-805073890C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2331409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9872F-FB8D-4762-8431-583D3318B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92213"/>
            <a:ext cx="4321175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2963" y="1192213"/>
            <a:ext cx="4322762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7F8B8-8B6A-42F6-83C7-B5570738E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26608-254A-4B30-B374-18488EC44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89B1-255E-4486-9106-046E1760C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509C1-C0F6-4627-AA11-3AABD554D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8988-B83C-4116-B2B5-40DF12F84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83245-98B5-474D-AC67-CA050A754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2213"/>
            <a:ext cx="8796337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95642F"/>
                </a:solidFill>
                <a:latin typeface="Arial" charset="0"/>
              </a:defRPr>
            </a:lvl1pPr>
          </a:lstStyle>
          <a:p>
            <a:pPr>
              <a:defRPr/>
            </a:pPr>
            <a:fld id="{BE29FB7E-F719-4C64-A202-1A0380A68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 descr="bg_page_new.jpg">
            <a:extLst>
              <a:ext uri="{FF2B5EF4-FFF2-40B4-BE49-F238E27FC236}">
                <a16:creationId xmlns:a16="http://schemas.microsoft.com/office/drawing/2014/main" xmlns="" id="{93F3A042-5E93-4CA8-B035-78994B116E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Группа 7">
            <a:extLst>
              <a:ext uri="{FF2B5EF4-FFF2-40B4-BE49-F238E27FC236}">
                <a16:creationId xmlns:a16="http://schemas.microsoft.com/office/drawing/2014/main" xmlns="" id="{0086EB6F-3FED-4169-834A-56A6C83A2C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6050" y="68263"/>
            <a:ext cx="903288" cy="1022350"/>
            <a:chOff x="2481263" y="212726"/>
            <a:chExt cx="4175126" cy="4725988"/>
          </a:xfrm>
        </p:grpSpPr>
        <p:sp>
          <p:nvSpPr>
            <p:cNvPr id="1032" name="Freeform 9">
              <a:extLst>
                <a:ext uri="{FF2B5EF4-FFF2-40B4-BE49-F238E27FC236}">
                  <a16:creationId xmlns:a16="http://schemas.microsoft.com/office/drawing/2014/main" xmlns="" id="{08C7E241-EAB6-4D86-96DC-CDFF76F6BB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1263" y="212726"/>
              <a:ext cx="2370064" cy="4725988"/>
            </a:xfrm>
            <a:custGeom>
              <a:avLst/>
              <a:gdLst>
                <a:gd name="T0" fmla="*/ 2147483646 w 2982"/>
                <a:gd name="T1" fmla="*/ 2147483646 h 5955"/>
                <a:gd name="T2" fmla="*/ 2147483646 w 2982"/>
                <a:gd name="T3" fmla="*/ 2147483646 h 5955"/>
                <a:gd name="T4" fmla="*/ 2147483646 w 2982"/>
                <a:gd name="T5" fmla="*/ 2147483646 h 5955"/>
                <a:gd name="T6" fmla="*/ 2147483646 w 2982"/>
                <a:gd name="T7" fmla="*/ 2147483646 h 5955"/>
                <a:gd name="T8" fmla="*/ 2147483646 w 2982"/>
                <a:gd name="T9" fmla="*/ 2147483646 h 5955"/>
                <a:gd name="T10" fmla="*/ 2147483646 w 2982"/>
                <a:gd name="T11" fmla="*/ 2147483646 h 5955"/>
                <a:gd name="T12" fmla="*/ 2147483646 w 2982"/>
                <a:gd name="T13" fmla="*/ 2147483646 h 5955"/>
                <a:gd name="T14" fmla="*/ 2147483646 w 2982"/>
                <a:gd name="T15" fmla="*/ 2147483646 h 5955"/>
                <a:gd name="T16" fmla="*/ 2147483646 w 2982"/>
                <a:gd name="T17" fmla="*/ 2147483646 h 5955"/>
                <a:gd name="T18" fmla="*/ 2147483646 w 2982"/>
                <a:gd name="T19" fmla="*/ 2147483646 h 5955"/>
                <a:gd name="T20" fmla="*/ 2147483646 w 2982"/>
                <a:gd name="T21" fmla="*/ 2147483646 h 5955"/>
                <a:gd name="T22" fmla="*/ 2147483646 w 2982"/>
                <a:gd name="T23" fmla="*/ 2147483646 h 5955"/>
                <a:gd name="T24" fmla="*/ 2147483646 w 2982"/>
                <a:gd name="T25" fmla="*/ 2147483646 h 5955"/>
                <a:gd name="T26" fmla="*/ 2147483646 w 2982"/>
                <a:gd name="T27" fmla="*/ 2147483646 h 5955"/>
                <a:gd name="T28" fmla="*/ 2147483646 w 2982"/>
                <a:gd name="T29" fmla="*/ 2147483646 h 5955"/>
                <a:gd name="T30" fmla="*/ 2147483646 w 2982"/>
                <a:gd name="T31" fmla="*/ 2147483646 h 5955"/>
                <a:gd name="T32" fmla="*/ 2147483646 w 2982"/>
                <a:gd name="T33" fmla="*/ 2147483646 h 5955"/>
                <a:gd name="T34" fmla="*/ 2147483646 w 2982"/>
                <a:gd name="T35" fmla="*/ 2147483646 h 5955"/>
                <a:gd name="T36" fmla="*/ 2147483646 w 2982"/>
                <a:gd name="T37" fmla="*/ 2147483646 h 5955"/>
                <a:gd name="T38" fmla="*/ 2147483646 w 2982"/>
                <a:gd name="T39" fmla="*/ 2147483646 h 5955"/>
                <a:gd name="T40" fmla="*/ 2147483646 w 2982"/>
                <a:gd name="T41" fmla="*/ 2147483646 h 5955"/>
                <a:gd name="T42" fmla="*/ 2147483646 w 2982"/>
                <a:gd name="T43" fmla="*/ 2147483646 h 5955"/>
                <a:gd name="T44" fmla="*/ 2147483646 w 2982"/>
                <a:gd name="T45" fmla="*/ 2147483646 h 5955"/>
                <a:gd name="T46" fmla="*/ 2147483646 w 2982"/>
                <a:gd name="T47" fmla="*/ 2147483646 h 5955"/>
                <a:gd name="T48" fmla="*/ 2147483646 w 2982"/>
                <a:gd name="T49" fmla="*/ 2147483646 h 5955"/>
                <a:gd name="T50" fmla="*/ 2147483646 w 2982"/>
                <a:gd name="T51" fmla="*/ 2147483646 h 5955"/>
                <a:gd name="T52" fmla="*/ 2147483646 w 2982"/>
                <a:gd name="T53" fmla="*/ 2147483646 h 5955"/>
                <a:gd name="T54" fmla="*/ 2147483646 w 2982"/>
                <a:gd name="T55" fmla="*/ 2147483646 h 5955"/>
                <a:gd name="T56" fmla="*/ 2147483646 w 2982"/>
                <a:gd name="T57" fmla="*/ 2147483646 h 5955"/>
                <a:gd name="T58" fmla="*/ 2147483646 w 2982"/>
                <a:gd name="T59" fmla="*/ 2147483646 h 5955"/>
                <a:gd name="T60" fmla="*/ 2147483646 w 2982"/>
                <a:gd name="T61" fmla="*/ 2147483646 h 5955"/>
                <a:gd name="T62" fmla="*/ 2147483646 w 2982"/>
                <a:gd name="T63" fmla="*/ 2147483646 h 5955"/>
                <a:gd name="T64" fmla="*/ 2147483646 w 2982"/>
                <a:gd name="T65" fmla="*/ 2147483646 h 5955"/>
                <a:gd name="T66" fmla="*/ 2147483646 w 2982"/>
                <a:gd name="T67" fmla="*/ 2147483646 h 5955"/>
                <a:gd name="T68" fmla="*/ 2147483646 w 2982"/>
                <a:gd name="T69" fmla="*/ 2147483646 h 5955"/>
                <a:gd name="T70" fmla="*/ 2147483646 w 2982"/>
                <a:gd name="T71" fmla="*/ 2147483646 h 5955"/>
                <a:gd name="T72" fmla="*/ 2147483646 w 2982"/>
                <a:gd name="T73" fmla="*/ 2147483646 h 5955"/>
                <a:gd name="T74" fmla="*/ 2147483646 w 2982"/>
                <a:gd name="T75" fmla="*/ 2147483646 h 5955"/>
                <a:gd name="T76" fmla="*/ 2147483646 w 2982"/>
                <a:gd name="T77" fmla="*/ 2147483646 h 5955"/>
                <a:gd name="T78" fmla="*/ 0 w 2982"/>
                <a:gd name="T79" fmla="*/ 2147483646 h 5955"/>
                <a:gd name="T80" fmla="*/ 2147483646 w 2982"/>
                <a:gd name="T81" fmla="*/ 2147483646 h 5955"/>
                <a:gd name="T82" fmla="*/ 2147483646 w 2982"/>
                <a:gd name="T83" fmla="*/ 2147483646 h 5955"/>
                <a:gd name="T84" fmla="*/ 2147483646 w 2982"/>
                <a:gd name="T85" fmla="*/ 2147483646 h 5955"/>
                <a:gd name="T86" fmla="*/ 2147483646 w 2982"/>
                <a:gd name="T87" fmla="*/ 2147483646 h 5955"/>
                <a:gd name="T88" fmla="*/ 2147483646 w 2982"/>
                <a:gd name="T89" fmla="*/ 2147483646 h 5955"/>
                <a:gd name="T90" fmla="*/ 2147483646 w 2982"/>
                <a:gd name="T91" fmla="*/ 2147483646 h 5955"/>
                <a:gd name="T92" fmla="*/ 2147483646 w 2982"/>
                <a:gd name="T93" fmla="*/ 2147483646 h 5955"/>
                <a:gd name="T94" fmla="*/ 2147483646 w 2982"/>
                <a:gd name="T95" fmla="*/ 2147483646 h 5955"/>
                <a:gd name="T96" fmla="*/ 2147483646 w 2982"/>
                <a:gd name="T97" fmla="*/ 2147483646 h 5955"/>
                <a:gd name="T98" fmla="*/ 2147483646 w 2982"/>
                <a:gd name="T99" fmla="*/ 2147483646 h 5955"/>
                <a:gd name="T100" fmla="*/ 2147483646 w 2982"/>
                <a:gd name="T101" fmla="*/ 2147483646 h 5955"/>
                <a:gd name="T102" fmla="*/ 2147483646 w 2982"/>
                <a:gd name="T103" fmla="*/ 2147483646 h 5955"/>
                <a:gd name="T104" fmla="*/ 2147483646 w 2982"/>
                <a:gd name="T105" fmla="*/ 2147483646 h 5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10">
              <a:extLst>
                <a:ext uri="{FF2B5EF4-FFF2-40B4-BE49-F238E27FC236}">
                  <a16:creationId xmlns:a16="http://schemas.microsoft.com/office/drawing/2014/main" xmlns="" id="{E7EAC2D6-659F-45E9-B488-8F9FCF7C3C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4899" y="968588"/>
              <a:ext cx="3661490" cy="3324339"/>
            </a:xfrm>
            <a:custGeom>
              <a:avLst/>
              <a:gdLst>
                <a:gd name="T0" fmla="*/ 2147483646 w 4611"/>
                <a:gd name="T1" fmla="*/ 2147483646 h 4186"/>
                <a:gd name="T2" fmla="*/ 2147483646 w 4611"/>
                <a:gd name="T3" fmla="*/ 2147483646 h 4186"/>
                <a:gd name="T4" fmla="*/ 2147483646 w 4611"/>
                <a:gd name="T5" fmla="*/ 2147483646 h 4186"/>
                <a:gd name="T6" fmla="*/ 2147483646 w 4611"/>
                <a:gd name="T7" fmla="*/ 2147483646 h 4186"/>
                <a:gd name="T8" fmla="*/ 2147483646 w 4611"/>
                <a:gd name="T9" fmla="*/ 2147483646 h 4186"/>
                <a:gd name="T10" fmla="*/ 2147483646 w 4611"/>
                <a:gd name="T11" fmla="*/ 2147483646 h 4186"/>
                <a:gd name="T12" fmla="*/ 2147483646 w 4611"/>
                <a:gd name="T13" fmla="*/ 2147483646 h 4186"/>
                <a:gd name="T14" fmla="*/ 2147483646 w 4611"/>
                <a:gd name="T15" fmla="*/ 2147483646 h 4186"/>
                <a:gd name="T16" fmla="*/ 2147483646 w 4611"/>
                <a:gd name="T17" fmla="*/ 2147483646 h 4186"/>
                <a:gd name="T18" fmla="*/ 2147483646 w 4611"/>
                <a:gd name="T19" fmla="*/ 2147483646 h 4186"/>
                <a:gd name="T20" fmla="*/ 2147483646 w 4611"/>
                <a:gd name="T21" fmla="*/ 2147483646 h 4186"/>
                <a:gd name="T22" fmla="*/ 2147483646 w 4611"/>
                <a:gd name="T23" fmla="*/ 2147483646 h 4186"/>
                <a:gd name="T24" fmla="*/ 2147483646 w 4611"/>
                <a:gd name="T25" fmla="*/ 2147483646 h 4186"/>
                <a:gd name="T26" fmla="*/ 2147483646 w 4611"/>
                <a:gd name="T27" fmla="*/ 2147483646 h 4186"/>
                <a:gd name="T28" fmla="*/ 2147483646 w 4611"/>
                <a:gd name="T29" fmla="*/ 2147483646 h 4186"/>
                <a:gd name="T30" fmla="*/ 2147483646 w 4611"/>
                <a:gd name="T31" fmla="*/ 2147483646 h 4186"/>
                <a:gd name="T32" fmla="*/ 2147483646 w 4611"/>
                <a:gd name="T33" fmla="*/ 2147483646 h 4186"/>
                <a:gd name="T34" fmla="*/ 2147483646 w 4611"/>
                <a:gd name="T35" fmla="*/ 2147483646 h 4186"/>
                <a:gd name="T36" fmla="*/ 2147483646 w 4611"/>
                <a:gd name="T37" fmla="*/ 2147483646 h 4186"/>
                <a:gd name="T38" fmla="*/ 2147483646 w 4611"/>
                <a:gd name="T39" fmla="*/ 2147483646 h 4186"/>
                <a:gd name="T40" fmla="*/ 2147483646 w 4611"/>
                <a:gd name="T41" fmla="*/ 2147483646 h 4186"/>
                <a:gd name="T42" fmla="*/ 2147483646 w 4611"/>
                <a:gd name="T43" fmla="*/ 2147483646 h 4186"/>
                <a:gd name="T44" fmla="*/ 2147483646 w 4611"/>
                <a:gd name="T45" fmla="*/ 2147483646 h 4186"/>
                <a:gd name="T46" fmla="*/ 2147483646 w 4611"/>
                <a:gd name="T47" fmla="*/ 2147483646 h 4186"/>
                <a:gd name="T48" fmla="*/ 2147483646 w 4611"/>
                <a:gd name="T49" fmla="*/ 2147483646 h 4186"/>
                <a:gd name="T50" fmla="*/ 2147483646 w 4611"/>
                <a:gd name="T51" fmla="*/ 2147483646 h 4186"/>
                <a:gd name="T52" fmla="*/ 2147483646 w 4611"/>
                <a:gd name="T53" fmla="*/ 2147483646 h 4186"/>
                <a:gd name="T54" fmla="*/ 2147483646 w 4611"/>
                <a:gd name="T55" fmla="*/ 2147483646 h 4186"/>
                <a:gd name="T56" fmla="*/ 2147483646 w 4611"/>
                <a:gd name="T57" fmla="*/ 2147483646 h 4186"/>
                <a:gd name="T58" fmla="*/ 2147483646 w 4611"/>
                <a:gd name="T59" fmla="*/ 2147483646 h 4186"/>
                <a:gd name="T60" fmla="*/ 2147483646 w 4611"/>
                <a:gd name="T61" fmla="*/ 2147483646 h 4186"/>
                <a:gd name="T62" fmla="*/ 2147483646 w 4611"/>
                <a:gd name="T63" fmla="*/ 2147483646 h 4186"/>
                <a:gd name="T64" fmla="*/ 2147483646 w 4611"/>
                <a:gd name="T65" fmla="*/ 2147483646 h 4186"/>
                <a:gd name="T66" fmla="*/ 2147483646 w 4611"/>
                <a:gd name="T67" fmla="*/ 2147483646 h 4186"/>
                <a:gd name="T68" fmla="*/ 2147483646 w 4611"/>
                <a:gd name="T69" fmla="*/ 2147483646 h 4186"/>
                <a:gd name="T70" fmla="*/ 2147483646 w 4611"/>
                <a:gd name="T71" fmla="*/ 2147483646 h 4186"/>
                <a:gd name="T72" fmla="*/ 2147483646 w 4611"/>
                <a:gd name="T73" fmla="*/ 2147483646 h 4186"/>
                <a:gd name="T74" fmla="*/ 2147483646 w 4611"/>
                <a:gd name="T75" fmla="*/ 2147483646 h 4186"/>
                <a:gd name="T76" fmla="*/ 2147483646 w 4611"/>
                <a:gd name="T77" fmla="*/ 2147483646 h 4186"/>
                <a:gd name="T78" fmla="*/ 2147483646 w 4611"/>
                <a:gd name="T79" fmla="*/ 2147483646 h 4186"/>
                <a:gd name="T80" fmla="*/ 2147483646 w 4611"/>
                <a:gd name="T81" fmla="*/ 2147483646 h 4186"/>
                <a:gd name="T82" fmla="*/ 2147483646 w 4611"/>
                <a:gd name="T83" fmla="*/ 2147483646 h 4186"/>
                <a:gd name="T84" fmla="*/ 2147483646 w 4611"/>
                <a:gd name="T85" fmla="*/ 2147483646 h 4186"/>
                <a:gd name="T86" fmla="*/ 2147483646 w 4611"/>
                <a:gd name="T87" fmla="*/ 2147483646 h 4186"/>
                <a:gd name="T88" fmla="*/ 2147483646 w 4611"/>
                <a:gd name="T89" fmla="*/ 2147483646 h 4186"/>
                <a:gd name="T90" fmla="*/ 2147483646 w 4611"/>
                <a:gd name="T91" fmla="*/ 2147483646 h 4186"/>
                <a:gd name="T92" fmla="*/ 2147483646 w 4611"/>
                <a:gd name="T93" fmla="*/ 2147483646 h 4186"/>
                <a:gd name="T94" fmla="*/ 2147483646 w 4611"/>
                <a:gd name="T95" fmla="*/ 2147483646 h 4186"/>
                <a:gd name="T96" fmla="*/ 2147483646 w 4611"/>
                <a:gd name="T97" fmla="*/ 2147483646 h 4186"/>
                <a:gd name="T98" fmla="*/ 2147483646 w 4611"/>
                <a:gd name="T99" fmla="*/ 2147483646 h 4186"/>
                <a:gd name="T100" fmla="*/ 2147483646 w 4611"/>
                <a:gd name="T101" fmla="*/ 2147483646 h 4186"/>
                <a:gd name="T102" fmla="*/ 2147483646 w 4611"/>
                <a:gd name="T103" fmla="*/ 2147483646 h 4186"/>
                <a:gd name="T104" fmla="*/ 2147483646 w 4611"/>
                <a:gd name="T105" fmla="*/ 2147483646 h 4186"/>
                <a:gd name="T106" fmla="*/ 2147483646 w 4611"/>
                <a:gd name="T107" fmla="*/ 2147483646 h 4186"/>
                <a:gd name="T108" fmla="*/ 2147483646 w 4611"/>
                <a:gd name="T109" fmla="*/ 2147483646 h 4186"/>
                <a:gd name="T110" fmla="*/ 2147483646 w 4611"/>
                <a:gd name="T111" fmla="*/ 2147483646 h 4186"/>
                <a:gd name="T112" fmla="*/ 2147483646 w 4611"/>
                <a:gd name="T113" fmla="*/ 2147483646 h 4186"/>
                <a:gd name="T114" fmla="*/ 2147483646 w 4611"/>
                <a:gd name="T115" fmla="*/ 2147483646 h 4186"/>
                <a:gd name="T116" fmla="*/ 2147483646 w 4611"/>
                <a:gd name="T117" fmla="*/ 2147483646 h 4186"/>
                <a:gd name="T118" fmla="*/ 2147483646 w 4611"/>
                <a:gd name="T119" fmla="*/ 2147483646 h 4186"/>
                <a:gd name="T120" fmla="*/ 2147483646 w 4611"/>
                <a:gd name="T121" fmla="*/ 2147483646 h 4186"/>
                <a:gd name="T122" fmla="*/ 2147483646 w 4611"/>
                <a:gd name="T123" fmla="*/ 2147483646 h 4186"/>
                <a:gd name="T124" fmla="*/ 2147483646 w 4611"/>
                <a:gd name="T125" fmla="*/ 2147483646 h 41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Rectangle 2">
            <a:extLst>
              <a:ext uri="{FF2B5EF4-FFF2-40B4-BE49-F238E27FC236}">
                <a16:creationId xmlns:a16="http://schemas.microsoft.com/office/drawing/2014/main" xmlns="" id="{E63990E4-9E11-47E0-9937-DFA675562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1063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xmlns="" id="{D2B96CE6-9256-4359-8F08-7AA96CE23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2213"/>
            <a:ext cx="8796337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AEA07B2-ED22-4CB7-89E3-2F9733E21A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ADA2F9A-DD18-43D3-86F8-F688BD0E60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95642F"/>
                </a:solidFill>
              </a:defRPr>
            </a:lvl1pPr>
          </a:lstStyle>
          <a:p>
            <a:pPr>
              <a:defRPr/>
            </a:pPr>
            <a:fld id="{3311D93E-A940-4001-85BD-3F92C2F84B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68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panose="020B0604020202020204" pitchFamily="34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panose="020B0604020202020204" pitchFamily="34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anose="05000000000000000000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anose="05000000000000000000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anose="05000000000000000000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>
            <a:extLst>
              <a:ext uri="{FF2B5EF4-FFF2-40B4-BE49-F238E27FC236}">
                <a16:creationId xmlns:a16="http://schemas.microsoft.com/office/drawing/2014/main" xmlns="" id="{C812DCCD-A6BF-4187-80EB-766287F00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53197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rgbClr val="003CA0"/>
              </a:buClr>
              <a:buFont typeface="Arial" panose="020B0604020202020204" pitchFamily="34" charset="0"/>
              <a:buChar char="■"/>
              <a:defRPr sz="2000" b="1">
                <a:solidFill>
                  <a:srgbClr val="003CA0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95642F"/>
              </a:buClr>
              <a:buSzPct val="85000"/>
              <a:buFont typeface="Arial" panose="020B0604020202020204" pitchFamily="34" charset="0"/>
              <a:buChar char="▬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solidFill>
                <a:srgbClr val="000099"/>
              </a:solidFill>
              <a:latin typeface="Impact" panose="020B0806030902050204" pitchFamily="34" charset="0"/>
            </a:endParaRPr>
          </a:p>
        </p:txBody>
      </p:sp>
      <p:sp>
        <p:nvSpPr>
          <p:cNvPr id="4099" name="Rectangle 10">
            <a:extLst>
              <a:ext uri="{FF2B5EF4-FFF2-40B4-BE49-F238E27FC236}">
                <a16:creationId xmlns:a16="http://schemas.microsoft.com/office/drawing/2014/main" xmlns="" id="{14139572-CD0F-48C9-B0D0-F8416FE6CB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Развитие нормативной базы в части функциональных требований к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устройствам релейной защиты и автоматики и методик их испытаний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xmlns="" id="{283F66BD-16E5-4B03-B7F0-6C25DECB5F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8488" y="5426319"/>
            <a:ext cx="8186737" cy="909638"/>
          </a:xfrm>
        </p:spPr>
        <p:txBody>
          <a:bodyPr/>
          <a:lstStyle/>
          <a:p>
            <a:pPr eaLnBrk="1" hangingPunct="1"/>
            <a:r>
              <a:rPr lang="ru-RU" altLang="ru-RU" dirty="0"/>
              <a:t>Антон </a:t>
            </a:r>
            <a:r>
              <a:rPr lang="ru-RU" altLang="ru-RU" dirty="0" err="1" smtClean="0"/>
              <a:t>Расщепляев</a:t>
            </a:r>
            <a:endParaRPr lang="ru-RU" altLang="ru-RU" dirty="0"/>
          </a:p>
        </p:txBody>
      </p:sp>
      <p:sp>
        <p:nvSpPr>
          <p:cNvPr id="4101" name="Line 13">
            <a:extLst>
              <a:ext uri="{FF2B5EF4-FFF2-40B4-BE49-F238E27FC236}">
                <a16:creationId xmlns:a16="http://schemas.microsoft.com/office/drawing/2014/main" xmlns="" id="{F8D17539-6460-41E0-8AEA-4501623D4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0" y="5319713"/>
            <a:ext cx="4410075" cy="0"/>
          </a:xfrm>
          <a:prstGeom prst="line">
            <a:avLst/>
          </a:prstGeom>
          <a:noFill/>
          <a:ln w="762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xmlns="" id="{2F918D29-067C-408E-8141-BA913EB3B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2305050"/>
            <a:ext cx="56546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algn="just">
              <a:spcBef>
                <a:spcPct val="20000"/>
              </a:spcBef>
              <a:buClr>
                <a:srgbClr val="003CA0"/>
              </a:buClr>
              <a:buFont typeface="Arial" panose="020B0604020202020204" pitchFamily="34" charset="0"/>
              <a:buChar char="■"/>
              <a:defRPr sz="2000" b="1">
                <a:solidFill>
                  <a:srgbClr val="003CA0"/>
                </a:solidFill>
                <a:latin typeface="Arial" panose="020B0604020202020204" pitchFamily="34" charset="0"/>
              </a:defRPr>
            </a:lvl1pPr>
            <a:lvl2pPr marL="449263" indent="-269875" algn="just">
              <a:spcBef>
                <a:spcPct val="20000"/>
              </a:spcBef>
              <a:buClr>
                <a:srgbClr val="95642F"/>
              </a:buClr>
              <a:buSzPct val="85000"/>
              <a:buFont typeface="Arial" panose="020B0604020202020204" pitchFamily="34" charset="0"/>
              <a:buChar char="▬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8525" indent="-179388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indent="-179388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16075" indent="-179388" algn="just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3275" indent="-179388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30475" indent="-179388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87675" indent="-179388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44875" indent="-179388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1200">
              <a:solidFill>
                <a:schemeClr val="tx1"/>
              </a:solidFill>
            </a:endParaRPr>
          </a:p>
        </p:txBody>
      </p:sp>
      <p:sp>
        <p:nvSpPr>
          <p:cNvPr id="4103" name="Прямоугольник 1">
            <a:extLst>
              <a:ext uri="{FF2B5EF4-FFF2-40B4-BE49-F238E27FC236}">
                <a16:creationId xmlns:a16="http://schemas.microsoft.com/office/drawing/2014/main" xmlns="" id="{CBD0F325-D04A-415C-9A5C-2D48E82CD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62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dirty="0"/>
              <a:t>Российский международный энергетический форум</a:t>
            </a:r>
          </a:p>
          <a:p>
            <a:pPr algn="ctr"/>
            <a:r>
              <a:rPr lang="ru-RU" dirty="0"/>
              <a:t>Круглый стол «ПО для выбора уставок РЗА. Испытания и сертификация РЗА»</a:t>
            </a:r>
            <a:endParaRPr lang="ru-RU" altLang="ru-RU" dirty="0"/>
          </a:p>
          <a:p>
            <a:pPr algn="ctr"/>
            <a:r>
              <a:rPr lang="ru-RU" altLang="ru-RU" dirty="0"/>
              <a:t>22 апреля 2021 года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20FC7E6-E289-420A-8D34-B5811400FD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05A3867-2F0F-4387-8D62-CCEE7C46EA1F}"/>
              </a:ext>
            </a:extLst>
          </p:cNvPr>
          <p:cNvSpPr/>
          <p:nvPr/>
        </p:nvSpPr>
        <p:spPr>
          <a:xfrm>
            <a:off x="1006812" y="2657964"/>
            <a:ext cx="71303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kern="0" dirty="0">
                <a:solidFill>
                  <a:srgbClr val="003CA0"/>
                </a:solidFill>
              </a:rPr>
              <a:t>Разработка ГОСТ Р «Единая энергетическая система и изолированно работающие энергосистемы. Релейная защита и автоматика. Требования к работе устройств релейной защиты ЛЭП 110 кВ и выше в переходных режимах, сопровождающихся насыщением трансформаторов тока»</a:t>
            </a:r>
          </a:p>
        </p:txBody>
      </p:sp>
    </p:spTree>
    <p:extLst>
      <p:ext uri="{BB962C8B-B14F-4D97-AF65-F5344CB8AC3E}">
        <p14:creationId xmlns:p14="http://schemas.microsoft.com/office/powerpoint/2010/main" val="1399717022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A600F33-8FD5-467E-86DD-1257ACAB63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5ACE368-4686-446B-96AC-5771312812EA}"/>
              </a:ext>
            </a:extLst>
          </p:cNvPr>
          <p:cNvSpPr/>
          <p:nvPr/>
        </p:nvSpPr>
        <p:spPr>
          <a:xfrm>
            <a:off x="317716" y="1166842"/>
            <a:ext cx="871779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b="0" dirty="0">
                <a:solidFill>
                  <a:srgbClr val="003399"/>
                </a:solidFill>
              </a:rPr>
              <a:t>При внутренних КЗ время срабатывания защит не должно превышать значений, заявленных производителем в технической документации: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b="0" dirty="0">
                <a:solidFill>
                  <a:srgbClr val="003399"/>
                </a:solidFill>
              </a:rPr>
              <a:t>– для основных защит (защит с абсолютной селективностью) – при КЗ в пределах всей зоны действия защиты;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b="0" dirty="0">
                <a:solidFill>
                  <a:srgbClr val="003399"/>
                </a:solidFill>
              </a:rPr>
              <a:t>– для быстродействующих ступеней резервных дистанционных защит (защит с относительной селективностью) – при КЗ в конце зоны действия защиты;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b="0" dirty="0">
                <a:solidFill>
                  <a:srgbClr val="003399"/>
                </a:solidFill>
              </a:rPr>
              <a:t>– для быстродействующих ступеней резервных токовых защит – при КЗ, сопровождающихся значением тока не менее 1,1 </a:t>
            </a:r>
            <a:r>
              <a:rPr lang="ru-RU" altLang="ru-RU" b="0" dirty="0" err="1">
                <a:solidFill>
                  <a:srgbClr val="003399"/>
                </a:solidFill>
              </a:rPr>
              <a:t>о.е</a:t>
            </a:r>
            <a:r>
              <a:rPr lang="ru-RU" altLang="ru-RU" b="0" dirty="0">
                <a:solidFill>
                  <a:srgbClr val="003399"/>
                </a:solidFill>
              </a:rPr>
              <a:t>. от тока срабатывания защиты.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b="0" dirty="0">
                <a:solidFill>
                  <a:srgbClr val="003399"/>
                </a:solidFill>
              </a:rPr>
              <a:t>Для быстродействующих ступеней резервных защит должно быть обеспечено отсутствие излишних срабатываний при КЗ с насыщением ТТ «за спиной» защиты, при КЗ с насыщением ТТ за пределами зоны действия ступени защиты.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b="0" dirty="0">
                <a:solidFill>
                  <a:srgbClr val="003399"/>
                </a:solidFill>
              </a:rPr>
              <a:t>Для основных защит должно быть обеспечено отсутствие излишних срабатываний при внешних КЗ с насыщением ТТ.</a:t>
            </a:r>
            <a:r>
              <a:rPr lang="ru-RU" altLang="ru-RU" dirty="0">
                <a:solidFill>
                  <a:srgbClr val="003399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b="0" dirty="0">
                <a:solidFill>
                  <a:srgbClr val="003399"/>
                </a:solidFill>
              </a:rPr>
              <a:t>При переходе внешнего КЗ во внутреннее в условиях насыщения ТТ время срабатывания защит не должно превышать 60 мс.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i="1" dirty="0">
                <a:solidFill>
                  <a:srgbClr val="003399"/>
                </a:solidFill>
              </a:rPr>
              <a:t>Дополнительно для защит ЛЭП 330 кВ и выше: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b="0" dirty="0">
                <a:solidFill>
                  <a:srgbClr val="003399"/>
                </a:solidFill>
              </a:rPr>
              <a:t>Защитой должно обеспечиваться корректное определение поврежденной фазы в условиях насыщения ТТ (отключение одной поврежденной фазы при однофазных КЗ, отключение трех фаз – при остальных видах КЗ).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ru-RU" alt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8EB696D-8D58-42E0-A7D1-3347B5B3B6B0}"/>
              </a:ext>
            </a:extLst>
          </p:cNvPr>
          <p:cNvSpPr/>
          <p:nvPr/>
        </p:nvSpPr>
        <p:spPr>
          <a:xfrm>
            <a:off x="1146875" y="0"/>
            <a:ext cx="7477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Разработка ГОСТ Р «Единая энергетическая система и изолированно работающие энергосистемы. Релейная защита и автоматика. Требования к работе устройств релейной защиты ЛЭП 110 кВ и выше в переходных режимах, сопровождающихся насыщением трансформаторов тока»</a:t>
            </a:r>
          </a:p>
        </p:txBody>
      </p:sp>
    </p:spTree>
    <p:extLst>
      <p:ext uri="{BB962C8B-B14F-4D97-AF65-F5344CB8AC3E}">
        <p14:creationId xmlns:p14="http://schemas.microsoft.com/office/powerpoint/2010/main" val="318994748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Приказ Минэнерго России от 13.02.2019 №101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6471" y="2181715"/>
            <a:ext cx="5366870" cy="322960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46. Технические характеристики устройства РЗА должны содержать сведения о минимально необходимом времени достоверного измерения значения тока, при котором обеспечивается правильная работа функций РЗ, реализованных в устройства РЗА, в переходных режимах, сопровождающихся насыщением ТТ.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93" y="1930146"/>
            <a:ext cx="2704809" cy="38650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137528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1C0B66C-3073-4F43-A640-C3BCD28E0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4" name="Object 10">
            <a:extLst>
              <a:ext uri="{FF2B5EF4-FFF2-40B4-BE49-F238E27FC236}">
                <a16:creationId xmlns:a16="http://schemas.microsoft.com/office/drawing/2014/main" xmlns="" id="{0E7B64DC-16E3-4DD0-BE98-22FC52E49E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944036"/>
              </p:ext>
            </p:extLst>
          </p:nvPr>
        </p:nvGraphicFramePr>
        <p:xfrm>
          <a:off x="1711177" y="1278741"/>
          <a:ext cx="5507038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3" imgW="4306097" imgH="1255731" progId="Visio.Drawing.11">
                  <p:embed/>
                </p:oleObj>
              </mc:Choice>
              <mc:Fallback>
                <p:oleObj r:id="rId3" imgW="4306097" imgH="1255731" progId="Visio.Drawing.11">
                  <p:embed/>
                  <p:pic>
                    <p:nvPicPr>
                      <p:cNvPr id="2050" name="Object 10">
                        <a:extLst>
                          <a:ext uri="{FF2B5EF4-FFF2-40B4-BE49-F238E27FC236}">
                            <a16:creationId xmlns:a16="http://schemas.microsoft.com/office/drawing/2014/main" xmlns="" id="{3955798B-838F-45A2-B9FC-9A4F91CC4E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177" y="1278741"/>
                        <a:ext cx="5507038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E2F355E3-80B6-4B92-B432-5D1533E2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3211741"/>
            <a:ext cx="42862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>
                <a:solidFill>
                  <a:srgbClr val="003399"/>
                </a:solidFill>
                <a:cs typeface="Times New Roman" panose="02020603050405020304" pitchFamily="18" charset="0"/>
              </a:rPr>
              <a:t>– ДЗ и ТЗНП</a:t>
            </a:r>
            <a:endParaRPr lang="ru-RU" altLang="ru-RU" sz="1400" dirty="0">
              <a:solidFill>
                <a:srgbClr val="003399"/>
              </a:solidFill>
            </a:endParaRPr>
          </a:p>
          <a:p>
            <a:r>
              <a:rPr lang="ru-RU" altLang="ru-RU" sz="1400" b="0" dirty="0">
                <a:solidFill>
                  <a:srgbClr val="003399"/>
                </a:solidFill>
                <a:cs typeface="Times New Roman" panose="02020603050405020304" pitchFamily="18" charset="0"/>
              </a:rPr>
              <a:t>1) Близкие КЗ в прямом направлении</a:t>
            </a:r>
            <a:endParaRPr lang="ru-RU" altLang="ru-RU" sz="1400" b="0" dirty="0">
              <a:solidFill>
                <a:srgbClr val="003399"/>
              </a:solidFill>
            </a:endParaRPr>
          </a:p>
          <a:p>
            <a:r>
              <a:rPr lang="ru-RU" altLang="ru-RU" sz="1400" b="0" dirty="0">
                <a:solidFill>
                  <a:srgbClr val="003399"/>
                </a:solidFill>
                <a:cs typeface="Times New Roman" panose="02020603050405020304" pitchFamily="18" charset="0"/>
              </a:rPr>
              <a:t>2) КЗ в прямом направлении на расстоянии 90% «охвата» первой ступени ДЗ</a:t>
            </a:r>
            <a:endParaRPr lang="ru-RU" altLang="ru-RU" sz="1400" b="0" dirty="0">
              <a:solidFill>
                <a:srgbClr val="003399"/>
              </a:solidFill>
            </a:endParaRPr>
          </a:p>
          <a:p>
            <a:r>
              <a:rPr lang="ru-RU" altLang="ru-RU" sz="1400" b="0" dirty="0">
                <a:solidFill>
                  <a:srgbClr val="003399"/>
                </a:solidFill>
                <a:cs typeface="Times New Roman" panose="02020603050405020304" pitchFamily="18" charset="0"/>
              </a:rPr>
              <a:t>3) КЗ в прямом направлении, сопровождающееся током, соответствующим 1,1 тока срабатывания первой ступени ТЗНП</a:t>
            </a:r>
            <a:endParaRPr lang="ru-RU" altLang="ru-RU" sz="1400" b="0" dirty="0">
              <a:solidFill>
                <a:srgbClr val="003399"/>
              </a:solidFill>
            </a:endParaRPr>
          </a:p>
          <a:p>
            <a:r>
              <a:rPr lang="ru-RU" altLang="ru-RU" sz="1400" b="0" dirty="0">
                <a:solidFill>
                  <a:srgbClr val="003399"/>
                </a:solidFill>
                <a:cs typeface="Times New Roman" panose="02020603050405020304" pitchFamily="18" charset="0"/>
              </a:rPr>
              <a:t>4) КЗ в прямом направлении на расстоянии 110% «охвата» первой ступени ДЗ</a:t>
            </a:r>
            <a:endParaRPr lang="ru-RU" altLang="ru-RU" sz="1400" b="0" dirty="0">
              <a:solidFill>
                <a:srgbClr val="003399"/>
              </a:solidFill>
            </a:endParaRPr>
          </a:p>
          <a:p>
            <a:r>
              <a:rPr lang="ru-RU" altLang="ru-RU" sz="1400" b="0" dirty="0">
                <a:solidFill>
                  <a:srgbClr val="003399"/>
                </a:solidFill>
                <a:cs typeface="Times New Roman" panose="02020603050405020304" pitchFamily="18" charset="0"/>
              </a:rPr>
              <a:t>5) Близкие КЗ «за спиной»</a:t>
            </a:r>
            <a:endParaRPr lang="ru-RU" altLang="ru-RU" sz="1400" b="0" dirty="0">
              <a:solidFill>
                <a:srgbClr val="003399"/>
              </a:solidFill>
            </a:endParaRPr>
          </a:p>
          <a:p>
            <a:r>
              <a:rPr lang="ru-RU" altLang="ru-RU" sz="1400" b="0" dirty="0">
                <a:solidFill>
                  <a:srgbClr val="003399"/>
                </a:solidFill>
                <a:cs typeface="Times New Roman" panose="02020603050405020304" pitchFamily="18" charset="0"/>
              </a:rPr>
              <a:t>6) Переход внешнего КЗ во внутреннее с насыщением ТТ в одной из фаз</a:t>
            </a:r>
            <a:endParaRPr lang="ru-RU" altLang="ru-RU" sz="1400" b="0" dirty="0">
              <a:solidFill>
                <a:srgbClr val="003399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BFBCD302-6382-4E96-9505-F499FA619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2889032"/>
            <a:ext cx="428625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003399"/>
                </a:solidFill>
                <a:cs typeface="Times New Roman" panose="02020603050405020304" pitchFamily="18" charset="0"/>
              </a:rPr>
              <a:t>– ДЗЛ, ДФЗ, НВЧЗ</a:t>
            </a:r>
            <a:endParaRPr lang="ru-RU" altLang="ru-RU" dirty="0">
              <a:solidFill>
                <a:srgbClr val="003399"/>
              </a:solidFill>
            </a:endParaRPr>
          </a:p>
          <a:p>
            <a:r>
              <a:rPr lang="ru-RU" altLang="ru-RU" b="0" dirty="0">
                <a:solidFill>
                  <a:srgbClr val="003399"/>
                </a:solidFill>
                <a:cs typeface="Times New Roman" panose="02020603050405020304" pitchFamily="18" charset="0"/>
              </a:rPr>
              <a:t>1) Внутренние КЗ вблизи шин ЭС1</a:t>
            </a:r>
            <a:endParaRPr lang="ru-RU" altLang="ru-RU" b="0" dirty="0">
              <a:solidFill>
                <a:srgbClr val="003399"/>
              </a:solidFill>
            </a:endParaRPr>
          </a:p>
          <a:p>
            <a:r>
              <a:rPr lang="ru-RU" altLang="ru-RU" b="0" dirty="0">
                <a:solidFill>
                  <a:srgbClr val="003399"/>
                </a:solidFill>
                <a:cs typeface="Times New Roman" panose="02020603050405020304" pitchFamily="18" charset="0"/>
              </a:rPr>
              <a:t>2) Внешние КЗ вблизи шин ЭС1</a:t>
            </a:r>
            <a:endParaRPr lang="ru-RU" altLang="ru-RU" b="0" dirty="0">
              <a:solidFill>
                <a:srgbClr val="003399"/>
              </a:solidFill>
            </a:endParaRPr>
          </a:p>
          <a:p>
            <a:r>
              <a:rPr lang="ru-RU" altLang="ru-RU" b="0" dirty="0">
                <a:solidFill>
                  <a:srgbClr val="003399"/>
                </a:solidFill>
                <a:cs typeface="Times New Roman" panose="02020603050405020304" pitchFamily="18" charset="0"/>
              </a:rPr>
              <a:t>3) Включение линии в транзит с нарушением условий синхронизма с насыщением ТТ-1 в одной из поврежденных фаз (ф. А)</a:t>
            </a:r>
            <a:endParaRPr lang="ru-RU" altLang="ru-RU" b="0" dirty="0">
              <a:solidFill>
                <a:srgbClr val="003399"/>
              </a:solidFill>
            </a:endParaRPr>
          </a:p>
          <a:p>
            <a:r>
              <a:rPr lang="ru-RU" altLang="ru-RU" sz="1400" b="0" dirty="0">
                <a:solidFill>
                  <a:srgbClr val="003399"/>
                </a:solidFill>
                <a:cs typeface="Times New Roman" panose="02020603050405020304" pitchFamily="18" charset="0"/>
              </a:rPr>
              <a:t>4) Переход внешнего КЗ во внутреннее с насыщением ТТ в одной из фаз</a:t>
            </a:r>
            <a:endParaRPr lang="ru-RU" altLang="ru-RU" sz="1400" b="0" dirty="0">
              <a:solidFill>
                <a:srgbClr val="003399"/>
              </a:solidFill>
            </a:endParaRPr>
          </a:p>
          <a:p>
            <a:r>
              <a:rPr lang="ru-RU" altLang="ru-RU" sz="1400" b="0" dirty="0">
                <a:solidFill>
                  <a:srgbClr val="003399"/>
                </a:solidFill>
                <a:cs typeface="Times New Roman" panose="02020603050405020304" pitchFamily="18" charset="0"/>
              </a:rPr>
              <a:t>5) Внутреннее КЗ на фоне внешнего в другой фазе с насыщением ТТ в одной из фаз при внутреннем КЗ</a:t>
            </a:r>
            <a:endParaRPr lang="ru-RU" altLang="ru-RU" sz="1400" b="0" dirty="0">
              <a:solidFill>
                <a:srgbClr val="003399"/>
              </a:solidFill>
            </a:endParaRPr>
          </a:p>
          <a:p>
            <a:r>
              <a:rPr lang="ru-RU" altLang="ru-RU" sz="1400" b="0" dirty="0">
                <a:solidFill>
                  <a:srgbClr val="003399"/>
                </a:solidFill>
                <a:cs typeface="Times New Roman" panose="02020603050405020304" pitchFamily="18" charset="0"/>
              </a:rPr>
              <a:t>6) Внешнее КЗ с насыщением трансформатора тока в неповрежденной фазе (за счёт перераспределения токов во вторичных цепях группы ТТ, соединенных по схеме «звезда» и наличия остаточной магнитной индукции в магнитопроводе неповрежденной фазы)</a:t>
            </a:r>
            <a:endParaRPr lang="ru-RU" altLang="ru-RU" sz="1400" b="0" dirty="0">
              <a:solidFill>
                <a:srgbClr val="003399"/>
              </a:solidFill>
            </a:endParaRPr>
          </a:p>
        </p:txBody>
      </p:sp>
      <p:cxnSp>
        <p:nvCxnSpPr>
          <p:cNvPr id="7" name="Прямая соединительная линия 8">
            <a:extLst>
              <a:ext uri="{FF2B5EF4-FFF2-40B4-BE49-F238E27FC236}">
                <a16:creationId xmlns:a16="http://schemas.microsoft.com/office/drawing/2014/main" xmlns="" id="{9411B069-D8DA-468D-842C-8B50CC74DE4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963069" y="4820444"/>
            <a:ext cx="321627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9B027B1-20C3-4C16-8963-BE482772B3C8}"/>
              </a:ext>
            </a:extLst>
          </p:cNvPr>
          <p:cNvSpPr/>
          <p:nvPr/>
        </p:nvSpPr>
        <p:spPr>
          <a:xfrm>
            <a:off x="1146875" y="0"/>
            <a:ext cx="7477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Разработка ГОСТ Р «Единая энергетическая система и изолированно работающие энергосистемы. Релейная защита и автоматика. Требования к работе устройств релейной защиты ЛЭП 110 кВ и выше в переходных режимах, сопровождающихся насыщением трансформаторов тока»</a:t>
            </a:r>
          </a:p>
        </p:txBody>
      </p:sp>
    </p:spTree>
    <p:extLst>
      <p:ext uri="{BB962C8B-B14F-4D97-AF65-F5344CB8AC3E}">
        <p14:creationId xmlns:p14="http://schemas.microsoft.com/office/powerpoint/2010/main" val="4180081620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B8A9167-93A0-4997-A49E-FB1E33BA8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1532ECA1-1BF2-418D-A860-FA3CD5445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719263"/>
            <a:ext cx="5572125" cy="22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300" b="0" dirty="0">
                <a:solidFill>
                  <a:srgbClr val="003399"/>
                </a:solidFill>
              </a:rPr>
              <a:t>1) Близкое внешнее («за спиной») КЗ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300" b="0" dirty="0">
                <a:solidFill>
                  <a:srgbClr val="003399"/>
                </a:solidFill>
              </a:rPr>
              <a:t>2) Близкие внешние («за спиной») КЗ с изменением значений/направлений токов в ветвях выключателей при каскадном отключении повреждения (смежного присоединения)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300" b="0" dirty="0">
                <a:solidFill>
                  <a:srgbClr val="003399"/>
                </a:solidFill>
              </a:rPr>
              <a:t>3) Переход внешнего КЗ во внутреннее с насыщением ТТ в одной из фаз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300" b="0" dirty="0">
                <a:solidFill>
                  <a:srgbClr val="003399"/>
                </a:solidFill>
              </a:rPr>
              <a:t>4) Близкие КЗ в прямом направлении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300" b="0" dirty="0">
                <a:solidFill>
                  <a:srgbClr val="003399"/>
                </a:solidFill>
              </a:rPr>
              <a:t>5) Удаленные внутренние КЗ без насыщения ТТ с направлением токов в ветвях выключателей, характерном для режимов внешних (сквозных) КЗ</a:t>
            </a:r>
          </a:p>
        </p:txBody>
      </p:sp>
      <p:pic>
        <p:nvPicPr>
          <p:cNvPr id="5" name="Picture 7" descr="ПИ тестовые схемы">
            <a:extLst>
              <a:ext uri="{FF2B5EF4-FFF2-40B4-BE49-F238E27FC236}">
                <a16:creationId xmlns:a16="http://schemas.microsoft.com/office/drawing/2014/main" xmlns="" id="{AD44693B-2893-4386-8DB7-98CBE7DAE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84" y="1011238"/>
            <a:ext cx="2906713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76D8D34E-BFC8-4907-ACA0-CA9C8FB04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85875"/>
            <a:ext cx="514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003399"/>
                </a:solidFill>
              </a:rPr>
              <a:t>ДЗ, ТНЗНП, ДЗЛ, ДФЗ, НВЧЗ: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EDD7F24-20DB-4AE5-8F89-161C38274D8D}"/>
              </a:ext>
            </a:extLst>
          </p:cNvPr>
          <p:cNvSpPr/>
          <p:nvPr/>
        </p:nvSpPr>
        <p:spPr>
          <a:xfrm>
            <a:off x="1146875" y="0"/>
            <a:ext cx="7477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Разработка ГОСТ Р «Единая энергетическая система и изолированно работающие энергосистемы. Релейная защита и автоматика. Требования к работе устройств релейной защиты ЛЭП 110 кВ и выше в переходных режимах, сопровождающихся насыщением трансформаторов тока»</a:t>
            </a:r>
          </a:p>
        </p:txBody>
      </p:sp>
    </p:spTree>
    <p:extLst>
      <p:ext uri="{BB962C8B-B14F-4D97-AF65-F5344CB8AC3E}">
        <p14:creationId xmlns:p14="http://schemas.microsoft.com/office/powerpoint/2010/main" val="1671474939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8BA39EE-F0AF-4BE9-815A-A166D3355D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FD86FD3A-6E8D-4394-BFE0-CAD4C79F2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0125"/>
            <a:ext cx="514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003399"/>
                </a:solidFill>
                <a:cs typeface="Times New Roman" panose="02020603050405020304" pitchFamily="18" charset="0"/>
              </a:rPr>
              <a:t>ДЗ и ТЗНП</a:t>
            </a:r>
            <a:r>
              <a:rPr lang="ru-RU" altLang="ru-RU" sz="1600" dirty="0">
                <a:solidFill>
                  <a:srgbClr val="003399"/>
                </a:solidFill>
              </a:rPr>
              <a:t>:</a:t>
            </a:r>
          </a:p>
        </p:txBody>
      </p:sp>
      <p:pic>
        <p:nvPicPr>
          <p:cNvPr id="7" name="Рисунок 1">
            <a:extLst>
              <a:ext uri="{FF2B5EF4-FFF2-40B4-BE49-F238E27FC236}">
                <a16:creationId xmlns:a16="http://schemas.microsoft.com/office/drawing/2014/main" xmlns="" id="{024FDF4F-5A2A-4B61-AAC2-537262A9C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990600"/>
            <a:ext cx="41433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F6BADED-2C44-47AB-B84D-F39BBD163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5875"/>
            <a:ext cx="5072063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300" dirty="0">
                <a:solidFill>
                  <a:srgbClr val="003399"/>
                </a:solidFill>
                <a:cs typeface="Times New Roman" panose="02020603050405020304" pitchFamily="18" charset="0"/>
              </a:rPr>
              <a:t>– длина защищаемой линии – 400 км</a:t>
            </a:r>
            <a:endParaRPr lang="ru-RU" altLang="ru-RU" sz="130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1) Близкое внешнее («за спиной») КЗ</a:t>
            </a:r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2) Внешние («за спиной») КЗ на смежном присоединении </a:t>
            </a:r>
            <a:b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(с остаточным напряжением в месте установки защиты не менее 10</a:t>
            </a:r>
            <a:r>
              <a:rPr lang="en-US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 </a:t>
            </a:r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%)</a:t>
            </a:r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3)** Близкие внешние («за спиной») КЗ с изменением значений/направлений токов в ветвях выключателей при каскадном отключении повреждения (смежного присоединения)</a:t>
            </a:r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4) Переход внешнего КЗ во внутреннее с насыщением ТТ в одной из фаз</a:t>
            </a:r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5) Внешнее КЗ в насыщением трансформатора тока ТТ-1 в неповрежденной фазе (за счёт перераспределения токов во вторичных цепях группы ТТ, соединенных по схеме «звезда»).</a:t>
            </a:r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6) Близкие КЗ в прямом направлении</a:t>
            </a:r>
          </a:p>
          <a:p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dirty="0">
                <a:solidFill>
                  <a:srgbClr val="003399"/>
                </a:solidFill>
                <a:cs typeface="Times New Roman" panose="02020603050405020304" pitchFamily="18" charset="0"/>
              </a:rPr>
              <a:t>– длина защищаемой линии – 20 км</a:t>
            </a:r>
            <a:endParaRPr lang="ru-RU" altLang="ru-RU" sz="130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1) Близкое внешнее («за спиной») КЗ</a:t>
            </a:r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2) Внешние («за спиной») КЗ на смежном присоединении (с остаточным напряжением в месте установки защиты не менее 10</a:t>
            </a:r>
            <a:r>
              <a:rPr lang="en-US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 </a:t>
            </a:r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%)</a:t>
            </a:r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3)** Близкие внешние («за спиной») КЗ с изменением направлений токов в ветвях выключателей при каскадном отключении повреждения (смежного присоединения)</a:t>
            </a:r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4)** Удаленные внутренние КЗ без насыщения ТТ с направлением токов в ветвях выключателей, характерном для режимов внешних (сквозных) КЗ</a:t>
            </a:r>
            <a:endParaRPr lang="ru-RU" altLang="ru-RU" sz="1300" b="0" dirty="0">
              <a:solidFill>
                <a:srgbClr val="003399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DD42928-095B-47C7-9698-7C22049EFCA8}"/>
              </a:ext>
            </a:extLst>
          </p:cNvPr>
          <p:cNvSpPr/>
          <p:nvPr/>
        </p:nvSpPr>
        <p:spPr>
          <a:xfrm>
            <a:off x="1146875" y="0"/>
            <a:ext cx="7477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Разработка ГОСТ Р «Единая энергетическая система и изолированно работающие энергосистемы. Релейная защита и автоматика. Требования к работе устройств релейной защиты ЛЭП 110 кВ и выше в переходных режимах, сопровождающихся насыщением трансформаторов тока»</a:t>
            </a:r>
          </a:p>
        </p:txBody>
      </p:sp>
    </p:spTree>
    <p:extLst>
      <p:ext uri="{BB962C8B-B14F-4D97-AF65-F5344CB8AC3E}">
        <p14:creationId xmlns:p14="http://schemas.microsoft.com/office/powerpoint/2010/main" val="565559626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CF9BAE-C32C-48BE-AB0F-8842AD76CA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4C5CA2B5-06B1-4402-A5F5-7ABE19EFE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0125"/>
            <a:ext cx="514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003399"/>
                </a:solidFill>
              </a:rPr>
              <a:t>ДЗЛ, ДФЗ, НВЧЗ: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53A720FD-631B-4F75-8343-C5A86DC9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990600"/>
            <a:ext cx="41433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07B33A80-20B4-4E21-A153-060E3DB73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5875"/>
            <a:ext cx="5072063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300" dirty="0">
                <a:solidFill>
                  <a:srgbClr val="003399"/>
                </a:solidFill>
                <a:cs typeface="Times New Roman" panose="02020603050405020304" pitchFamily="18" charset="0"/>
              </a:rPr>
              <a:t>– длина защищаемой линии – 400 км</a:t>
            </a:r>
            <a:endParaRPr lang="ru-RU" altLang="ru-RU" sz="130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1) Близкое внешнее («за спиной») КЗ</a:t>
            </a:r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2) Близкие внешние («за спиной») КЗ с изменением значений/направлений токов в ветвях выключателей при каскадном отключении повреждения (смежного присоединения).</a:t>
            </a:r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3) Переход внешнего КЗ во внутреннее с насыщением ТТ в одной из фаз</a:t>
            </a:r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4) Внутреннее КЗ на фоне внешнего в другой фазе с насыщением ТТ в одной из фаз при внутреннем КЗ</a:t>
            </a:r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5) Внешнее КЗ в насыщением трансформатора тока ТТ-1 в неповрежденной фазе (за счёт перераспределения токов во вторичных цепях группы ТТ, соединенных по схеме «звезда»).</a:t>
            </a:r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6) Близкие внутренние КЗ</a:t>
            </a:r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7) Удаленные внутренние КЗ без насыщения ТТ с направлением токов в ветвях выключателей, характерном для режимов внешних (сквозных) КЗ</a:t>
            </a:r>
          </a:p>
          <a:p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dirty="0">
                <a:solidFill>
                  <a:srgbClr val="003399"/>
                </a:solidFill>
                <a:cs typeface="Times New Roman" panose="02020603050405020304" pitchFamily="18" charset="0"/>
              </a:rPr>
              <a:t>– длина защищаемой линии – 20 км</a:t>
            </a:r>
            <a:endParaRPr lang="ru-RU" altLang="ru-RU" sz="130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1) Близкое внешнее («за спиной») КЗ</a:t>
            </a:r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2) Близкие внешние («за спиной») КЗ с изменением направлений токов в ветвях выключателей при каскадном отключении повреждения (смежного присоединения)</a:t>
            </a:r>
            <a:endParaRPr lang="ru-RU" altLang="ru-RU" sz="1300" b="0" dirty="0">
              <a:solidFill>
                <a:srgbClr val="003399"/>
              </a:solidFill>
            </a:endParaRPr>
          </a:p>
          <a:p>
            <a:r>
              <a:rPr lang="ru-RU" altLang="ru-RU" sz="1300" b="0" dirty="0">
                <a:solidFill>
                  <a:srgbClr val="003399"/>
                </a:solidFill>
                <a:cs typeface="Times New Roman" panose="02020603050405020304" pitchFamily="18" charset="0"/>
              </a:rPr>
              <a:t>3) Удаленные внутренние КЗ без насыщения ТТ с направлением токов в ветвях выключателей, характерном для режимов внешних (сквозных) КЗ.</a:t>
            </a:r>
            <a:endParaRPr lang="ru-RU" altLang="ru-RU" sz="1300" b="0" dirty="0">
              <a:solidFill>
                <a:srgbClr val="003399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4A5D926-9071-45A0-9773-63D69B994960}"/>
              </a:ext>
            </a:extLst>
          </p:cNvPr>
          <p:cNvSpPr/>
          <p:nvPr/>
        </p:nvSpPr>
        <p:spPr>
          <a:xfrm>
            <a:off x="1146875" y="0"/>
            <a:ext cx="7477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Разработка ГОСТ Р «Единая энергетическая система и изолированно работающие энергосистемы. Релейная защита и автоматика. Требования к работе устройств релейной защиты ЛЭП 110 кВ и выше в переходных режимах, сопровождающихся насыщением трансформаторов тока»</a:t>
            </a:r>
          </a:p>
        </p:txBody>
      </p:sp>
    </p:spTree>
    <p:extLst>
      <p:ext uri="{BB962C8B-B14F-4D97-AF65-F5344CB8AC3E}">
        <p14:creationId xmlns:p14="http://schemas.microsoft.com/office/powerpoint/2010/main" val="3467013083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7A8599-D9DF-4892-B369-72093DE5A7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E821852-8BAF-4B03-BD7E-653FFE90C251}"/>
              </a:ext>
            </a:extLst>
          </p:cNvPr>
          <p:cNvSpPr/>
          <p:nvPr/>
        </p:nvSpPr>
        <p:spPr>
          <a:xfrm>
            <a:off x="642026" y="2120630"/>
            <a:ext cx="7996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kern="0" dirty="0">
                <a:solidFill>
                  <a:srgbClr val="003CA0"/>
                </a:solidFill>
              </a:rPr>
              <a:t>Разработка ГОСТ Р «Единая энергетическая система и изолированно работающие энергосистемы. Релейная защита и автоматика. Требования по применению трансформаторов тока классов точности TPY, TPZ, PR для обеспечения правильного функционирования релейной защиты и автоматики».</a:t>
            </a:r>
          </a:p>
        </p:txBody>
      </p:sp>
    </p:spTree>
    <p:extLst>
      <p:ext uri="{BB962C8B-B14F-4D97-AF65-F5344CB8AC3E}">
        <p14:creationId xmlns:p14="http://schemas.microsoft.com/office/powerpoint/2010/main" val="3068506762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38DB936-475E-43C8-AAEF-6A36A20C7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F568569-2C95-40E6-993B-A2EDAC7D77CA}"/>
              </a:ext>
            </a:extLst>
          </p:cNvPr>
          <p:cNvSpPr/>
          <p:nvPr/>
        </p:nvSpPr>
        <p:spPr>
          <a:xfrm>
            <a:off x="1053884" y="2262"/>
            <a:ext cx="7725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kern="0" dirty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Разработка ГОСТ Р «Единая энергетическая система и изолированно работающие энергосистемы. Релейная защита и автоматика. Требования по применению трансформаторов тока классов точности TPY, TPZ, PR для обеспечения правильного функционирования релейной защиты и автоматики»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BF565F9E-3A6D-41E0-ADEC-CFC8CBCB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341438"/>
            <a:ext cx="55753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42ADC0-BC41-423B-BD15-F31D19D3D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0"/>
            <a:ext cx="871378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Основные группы режимов для проведения испытаний: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1) Близкие КЗ в прямом направлении (т. К2) с неуспешным ТАПВ/ОАПВ.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2) КЗ в прямом направлении на расстоянии 90% «охвата» первой ступени ДЗ (т. К3.1) с неуспешным ТАПВ/ОАПВ.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3) КЗ в прямом направлении, сопровождающееся током, соответствующим 1,1 тока срабатывания первой ступени ТЗНП (т. К3.2), с неуспешным ТАПВ/ОАПВ.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4) КЗ в прямом направлении на расстоянии 110% «охвата» первой ступени ДЗ (т. К4) с неуспешным ТАПВ/ОАПВ.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5) Близкие КЗ «за спиной»(т. К1) с неуспешным ТАПВ/ОАПВ.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6) Развивающиеся КЗ с преобладанием в токе апериодической составляющей.</a:t>
            </a:r>
            <a:r>
              <a:rPr lang="ru-RU" altLang="ru-RU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0376320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CFBFB22-B9CC-40EE-937D-C3F1829DB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DD42A519-CFD8-4CA8-B543-E96C76D5F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0"/>
            <a:ext cx="87137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/>
              <a:t>Основные группы режимов для проведения испытаний: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 dirty="0"/>
              <a:t>1) Близкие внутренние КЗ (т. К2) с неуспешным ТАПВ/ОАПВ.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 dirty="0"/>
              <a:t>2) Близкие внешние КЗ (т. К1) с неуспешным ТАПВ/ОАПВ.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 dirty="0"/>
              <a:t>3) Переход внешнего КЗ во внутреннее (т. К3→т. К2).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 dirty="0"/>
              <a:t>4) Развивающиеся внешние КЗ (т. К1) с преобладанием в токе апериодической составляющей.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0DC21F57-38D3-44FB-BC21-996048A4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412875"/>
            <a:ext cx="56324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308F8FE-864D-4DAC-9F42-D8FC93B4050B}"/>
              </a:ext>
            </a:extLst>
          </p:cNvPr>
          <p:cNvSpPr/>
          <p:nvPr/>
        </p:nvSpPr>
        <p:spPr>
          <a:xfrm>
            <a:off x="1053884" y="2262"/>
            <a:ext cx="7725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kern="0" dirty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Разработка ГОСТ Р «Единая энергетическая система и изолированно работающие энергосистемы. Релейная защита и автоматика. Требования по применению трансформаторов тока классов точности TPY, TPZ, PR для обеспечения правильного функционирования релейной защиты и автоматики»</a:t>
            </a:r>
          </a:p>
        </p:txBody>
      </p:sp>
    </p:spTree>
    <p:extLst>
      <p:ext uri="{BB962C8B-B14F-4D97-AF65-F5344CB8AC3E}">
        <p14:creationId xmlns:p14="http://schemas.microsoft.com/office/powerpoint/2010/main" val="2529719578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E2E7E2-7472-4F5A-8361-5CA6FDCDC0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C01EC1-4B89-441B-94B0-E9CAA77915F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CC10614-B339-44FC-9967-E3676D6C3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4972" y="1329420"/>
            <a:ext cx="2690456" cy="38455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3F140DD-0FBE-4237-B3EC-E338505C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833" y="1865001"/>
            <a:ext cx="2704809" cy="38650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A3D9B5-3751-4626-8FF2-AD624BEBC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047" y="2501446"/>
            <a:ext cx="2684442" cy="38650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823FC038-B512-4041-AE6F-DD99B1DE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24084"/>
      </p:ext>
    </p:extLst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4BA74E0-5F41-4A83-877A-30FDC10CD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8DB08896-3A1B-4BD3-951E-ABF531210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1215007"/>
            <a:ext cx="3984059" cy="546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6A575B1D-77DE-43FB-B31B-F8DA70A8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0"/>
            <a:ext cx="396081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/>
              <a:t>Основные группы режимов для проведения испытаний: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 dirty="0"/>
              <a:t>1) Близкое внешнее («за спиной») КЗ (т. К1).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 dirty="0"/>
              <a:t>2) Переход внешнего КЗ во внутреннее с насыщением ТТ в одной из фаз (т. К3→т. К2).</a:t>
            </a:r>
            <a:endParaRPr lang="ru-RU" altLang="ru-RU" sz="1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6FC9E8C-78A9-4047-8D26-764ADB67C96F}"/>
              </a:ext>
            </a:extLst>
          </p:cNvPr>
          <p:cNvSpPr/>
          <p:nvPr/>
        </p:nvSpPr>
        <p:spPr>
          <a:xfrm>
            <a:off x="1053884" y="2262"/>
            <a:ext cx="7725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kern="0" dirty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Разработка ГОСТ Р «Единая энергетическая система и изолированно работающие энергосистемы. Релейная защита и автоматика. Требования по применению трансформаторов тока классов точности TPY, TPZ, PR для обеспечения правильного функционирования релейной защиты и автоматики»</a:t>
            </a:r>
          </a:p>
        </p:txBody>
      </p:sp>
    </p:spTree>
    <p:extLst>
      <p:ext uri="{BB962C8B-B14F-4D97-AF65-F5344CB8AC3E}">
        <p14:creationId xmlns:p14="http://schemas.microsoft.com/office/powerpoint/2010/main" val="2696840644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F058471-DE92-4B22-BDA9-FD3E54D13A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72D29E92-9799-46DA-890E-F8387A0E3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795713"/>
            <a:ext cx="87137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Основные группы режимов для проведения испытаний: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1) Внутренние КЗ (т. К2).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2) Близкие внешние КЗ (т. К1) с неуспешным ТАПВ/ОАПВ.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3) Переход внешнего КЗ во внутреннее (т. К1→т. К2).</a:t>
            </a:r>
            <a:endParaRPr lang="ru-RU" altLang="ru-RU" sz="16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EEF718AF-A8A4-4A51-96AE-D8C2D2F1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341438"/>
            <a:ext cx="5629275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E79A11A-B5F6-43A4-BD90-9E2982669C6A}"/>
              </a:ext>
            </a:extLst>
          </p:cNvPr>
          <p:cNvSpPr/>
          <p:nvPr/>
        </p:nvSpPr>
        <p:spPr>
          <a:xfrm>
            <a:off x="1053884" y="2262"/>
            <a:ext cx="7725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kern="0" dirty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Разработка ГОСТ Р «Единая энергетическая система и изолированно работающие энергосистемы. Релейная защита и автоматика. Требования по применению трансформаторов тока классов точности TPY, TPZ, PR для обеспечения правильного функционирования релейной защиты и автоматики»</a:t>
            </a:r>
          </a:p>
        </p:txBody>
      </p:sp>
    </p:spTree>
    <p:extLst>
      <p:ext uri="{BB962C8B-B14F-4D97-AF65-F5344CB8AC3E}">
        <p14:creationId xmlns:p14="http://schemas.microsoft.com/office/powerpoint/2010/main" val="1630129304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2E78985-50EF-4877-B1C3-6F87B3031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1A3D6563-B99D-43F8-B131-9F154AA53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453707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Основные группы режимов для проведения испытаний: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1) Внутренние КЗ (т. К2, К3, К4).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2) Близкие внешние КЗ (т. К1, К6, К5).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3) Развивающееся внешнее КЗ (т.К1).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4) Переход внешнего КЗ на ошиновке 500 кВ во внутреннее (т. К1.1→т. К2).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5) Включение АТ под напряжение.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6) Внутреннее КЗ (т. К4) после включения АТ под напряжение.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7) Внешнее КЗ (т. К1) после включения АТ под напряжение.</a:t>
            </a:r>
          </a:p>
          <a:p>
            <a:pPr eaLnBrk="1" hangingPunct="1">
              <a:spcBef>
                <a:spcPct val="20000"/>
              </a:spcBef>
            </a:pPr>
            <a:endParaRPr lang="ru-RU" altLang="ru-RU" sz="1600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6B6F979B-7B86-4AEC-8F58-0D44AD23F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052513"/>
            <a:ext cx="3230563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E1C0035-1148-4388-B883-0C3148C744FD}"/>
              </a:ext>
            </a:extLst>
          </p:cNvPr>
          <p:cNvSpPr/>
          <p:nvPr/>
        </p:nvSpPr>
        <p:spPr>
          <a:xfrm>
            <a:off x="1053884" y="2262"/>
            <a:ext cx="7725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kern="0" dirty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Разработка ГОСТ Р «Единая энергетическая система и изолированно работающие энергосистемы. Релейная защита и автоматика. Требования по применению трансформаторов тока классов точности TPY, TPZ, PR для обеспечения правильного функционирования релейной защиты и автоматики»</a:t>
            </a:r>
          </a:p>
        </p:txBody>
      </p:sp>
    </p:spTree>
    <p:extLst>
      <p:ext uri="{BB962C8B-B14F-4D97-AF65-F5344CB8AC3E}">
        <p14:creationId xmlns:p14="http://schemas.microsoft.com/office/powerpoint/2010/main" val="3154960106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EFC335C-8CB9-451D-8911-557D64B44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9A6A7008-F6FA-4F68-ACC8-92DC04C6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05263"/>
            <a:ext cx="87137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Основные группы режимов для проведения испытаний: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1) Внутренние КЗ на выводах обмотки статора (т. К1).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2) Близкие внешние КЗ (т. К2).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3) Внешние КЗ на стороне ВН повышающего трансформатора (т. К3) с неуспешным АПВ.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b="0"/>
              <a:t>4) Переход внешнего КЗ в двойное замыкание на землю (внешнее однофазное + внутреннее однофазное) (т. К2→ т. К2 + т. К1).</a:t>
            </a:r>
            <a:endParaRPr lang="ru-RU" altLang="ru-RU" sz="16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0D5EBE92-3111-4683-970D-63F7A14B6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412875"/>
            <a:ext cx="56292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4BC258C-51A8-4B29-BDEA-4A554A4CC8BC}"/>
              </a:ext>
            </a:extLst>
          </p:cNvPr>
          <p:cNvSpPr/>
          <p:nvPr/>
        </p:nvSpPr>
        <p:spPr>
          <a:xfrm>
            <a:off x="1053884" y="2262"/>
            <a:ext cx="7725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kern="0" dirty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Разработка ГОСТ Р «Единая энергетическая система и изолированно работающие энергосистемы. Релейная защита и автоматика. Требования по применению трансформаторов тока классов точности TPY, TPZ, PR для обеспечения правильного функционирования релейной защиты и автоматики»</a:t>
            </a:r>
          </a:p>
        </p:txBody>
      </p:sp>
    </p:spTree>
    <p:extLst>
      <p:ext uri="{BB962C8B-B14F-4D97-AF65-F5344CB8AC3E}">
        <p14:creationId xmlns:p14="http://schemas.microsoft.com/office/powerpoint/2010/main" val="84413429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5B7465C-4F3B-4AD1-8E38-7BC3587F7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329E1B7-D467-4A98-9367-FEE79A509D1D}"/>
              </a:ext>
            </a:extLst>
          </p:cNvPr>
          <p:cNvSpPr/>
          <p:nvPr/>
        </p:nvSpPr>
        <p:spPr>
          <a:xfrm>
            <a:off x="1061633" y="281231"/>
            <a:ext cx="7725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kern="0" dirty="0">
                <a:solidFill>
                  <a:srgbClr val="003CA0"/>
                </a:solidFill>
                <a:latin typeface="+mj-lt"/>
                <a:ea typeface="+mj-ea"/>
                <a:cs typeface="+mj-cs"/>
              </a:rPr>
              <a:t>Заключение</a:t>
            </a:r>
            <a:endParaRPr lang="ru-RU" kern="0" dirty="0">
              <a:solidFill>
                <a:srgbClr val="003C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1496BD0-24C0-4857-A89E-72413137D5C1}"/>
              </a:ext>
            </a:extLst>
          </p:cNvPr>
          <p:cNvSpPr/>
          <p:nvPr/>
        </p:nvSpPr>
        <p:spPr>
          <a:xfrm>
            <a:off x="433952" y="1269615"/>
            <a:ext cx="848532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kern="0" dirty="0">
                <a:solidFill>
                  <a:srgbClr val="003CA0"/>
                </a:solidFill>
              </a:rPr>
              <a:t>Серия ГОСТ Р «Единая энергетическая система и изолированно работающие энергосистемы. Релейная защита и автоматика…. </a:t>
            </a:r>
            <a:r>
              <a:rPr lang="ru-RU" kern="0" dirty="0">
                <a:solidFill>
                  <a:srgbClr val="FF0000"/>
                </a:solidFill>
              </a:rPr>
              <a:t>Испытания</a:t>
            </a:r>
            <a:r>
              <a:rPr lang="ru-RU" kern="0" dirty="0">
                <a:solidFill>
                  <a:srgbClr val="003CA0"/>
                </a:solidFill>
              </a:rPr>
              <a:t>».</a:t>
            </a:r>
          </a:p>
          <a:p>
            <a:pPr algn="just"/>
            <a:endParaRPr lang="ru-RU" kern="0" dirty="0"/>
          </a:p>
          <a:p>
            <a:pPr algn="just"/>
            <a:r>
              <a:rPr lang="ru-RU" kern="0" dirty="0">
                <a:solidFill>
                  <a:srgbClr val="003CA0"/>
                </a:solidFill>
              </a:rPr>
              <a:t>Проект ГОСТ Р «Единая энергетическая система и изолированно работающие энергосистемы. Релейная защита и автоматика. Требования к работе устройств релейной защиты ЛЭП 110 кВ и выше в переходных режимах, сопровождающихся насыщением трансформаторов тока».</a:t>
            </a:r>
          </a:p>
          <a:p>
            <a:pPr algn="just"/>
            <a:endParaRPr lang="ru-RU" kern="0" dirty="0">
              <a:solidFill>
                <a:srgbClr val="003CA0"/>
              </a:solidFill>
            </a:endParaRPr>
          </a:p>
          <a:p>
            <a:pPr algn="just"/>
            <a:r>
              <a:rPr lang="ru-RU" kern="0" dirty="0">
                <a:solidFill>
                  <a:srgbClr val="003CA0"/>
                </a:solidFill>
              </a:rPr>
              <a:t>Проект ГОСТ Р «Единая энергетическая система и изолированно работающие энергосистемы. Релейная защита и автоматика. Требования по применению трансформаторов тока классов точности TPY, TPZ, PR для обеспечения правильного функционирования релейной защиты и автоматики».</a:t>
            </a:r>
          </a:p>
          <a:p>
            <a:endParaRPr lang="ru-RU" kern="0" dirty="0">
              <a:solidFill>
                <a:srgbClr val="003CA0"/>
              </a:solidFill>
            </a:endParaRPr>
          </a:p>
          <a:p>
            <a:endParaRPr lang="ru-RU" kern="0" dirty="0">
              <a:solidFill>
                <a:srgbClr val="003CA0"/>
              </a:solidFill>
            </a:endParaRPr>
          </a:p>
          <a:p>
            <a:pPr algn="just"/>
            <a:r>
              <a:rPr lang="ru-RU" dirty="0"/>
              <a:t>Планируются к утверждению приказом Минэнерго, с применением ссылочных норм на серию ГОСТ Р, устанавливающих функциональные требования к устройствам противоаварийной автоматики, релейной защиты и сетевой автоматики, устройствам системы мониторинга переходных режимов и методик проведения испытаний таких устройств на соответствие функциональным требованиям, необходимым для обеспечения надежной работы электроэнергетической системы.</a:t>
            </a:r>
            <a:endParaRPr lang="ru-RU" kern="0" dirty="0">
              <a:solidFill>
                <a:srgbClr val="003CA0"/>
              </a:solidFill>
            </a:endParaRPr>
          </a:p>
          <a:p>
            <a:pPr algn="just"/>
            <a:r>
              <a:rPr lang="ru-RU" kern="0" dirty="0"/>
              <a:t> </a:t>
            </a:r>
          </a:p>
          <a:p>
            <a:endParaRPr lang="ru-RU" kern="0" dirty="0"/>
          </a:p>
          <a:p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658159466"/>
      </p:ext>
    </p:extLst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7" descr="bg_16x9_1_tittle last.jpg">
            <a:extLst>
              <a:ext uri="{FF2B5EF4-FFF2-40B4-BE49-F238E27FC236}">
                <a16:creationId xmlns:a16="http://schemas.microsoft.com/office/drawing/2014/main" xmlns="" id="{0AEA2FB5-0BDE-408F-BBF9-97F1CEB84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/>
          <a:stretch>
            <a:fillRect/>
          </a:stretch>
        </p:blipFill>
        <p:spPr bwMode="auto">
          <a:xfrm>
            <a:off x="0" y="49530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1">
            <a:extLst>
              <a:ext uri="{FF2B5EF4-FFF2-40B4-BE49-F238E27FC236}">
                <a16:creationId xmlns:a16="http://schemas.microsoft.com/office/drawing/2014/main" xmlns="" id="{F87BDD06-3A5D-46A4-B658-C54BA4157B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863850"/>
            <a:ext cx="8207375" cy="1665288"/>
          </a:xfrm>
        </p:spPr>
        <p:txBody>
          <a:bodyPr/>
          <a:lstStyle/>
          <a:p>
            <a:pPr eaLnBrk="1" hangingPunct="1"/>
            <a:r>
              <a:rPr lang="ru-RU" altLang="ru-RU" dirty="0"/>
              <a:t>Спасибо за внимание!</a:t>
            </a:r>
          </a:p>
        </p:txBody>
      </p:sp>
      <p:sp>
        <p:nvSpPr>
          <p:cNvPr id="17412" name="Rectangle 23">
            <a:extLst>
              <a:ext uri="{FF2B5EF4-FFF2-40B4-BE49-F238E27FC236}">
                <a16:creationId xmlns:a16="http://schemas.microsoft.com/office/drawing/2014/main" xmlns="" id="{332111DF-BFC5-4C01-BB6A-B639FEA4A5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16038" y="5096722"/>
            <a:ext cx="6677025" cy="708025"/>
          </a:xfrm>
        </p:spPr>
        <p:txBody>
          <a:bodyPr/>
          <a:lstStyle/>
          <a:p>
            <a:pPr eaLnBrk="1" hangingPunct="1"/>
            <a:r>
              <a:rPr lang="ru-RU" altLang="ru-RU" dirty="0"/>
              <a:t>Антон </a:t>
            </a:r>
            <a:r>
              <a:rPr lang="ru-RU" altLang="ru-RU" dirty="0" err="1" smtClean="0"/>
              <a:t>Расщепляев</a:t>
            </a:r>
            <a:endParaRPr lang="ru-RU" altLang="ru-RU" dirty="0"/>
          </a:p>
        </p:txBody>
      </p:sp>
      <p:sp>
        <p:nvSpPr>
          <p:cNvPr id="17413" name="Line 13">
            <a:extLst>
              <a:ext uri="{FF2B5EF4-FFF2-40B4-BE49-F238E27FC236}">
                <a16:creationId xmlns:a16="http://schemas.microsoft.com/office/drawing/2014/main" xmlns="" id="{818709ED-8F0A-4100-A771-48B4D2829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9513" y="5062538"/>
            <a:ext cx="4410075" cy="0"/>
          </a:xfrm>
          <a:prstGeom prst="line">
            <a:avLst/>
          </a:prstGeom>
          <a:noFill/>
          <a:ln w="762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xmlns="" id="{8F6DC472-6769-47FD-9FE5-2C165B9F9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831975"/>
            <a:ext cx="5194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003C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www.so-ups.ru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003C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Оперативная информация о работе ЕЭС России</a:t>
            </a: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4E665C7-920D-4A82-9E87-AF409712F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2ECAAC0-0CEC-48A3-A700-B77E07FDF9A4}"/>
              </a:ext>
            </a:extLst>
          </p:cNvPr>
          <p:cNvSpPr/>
          <p:nvPr/>
        </p:nvSpPr>
        <p:spPr>
          <a:xfrm>
            <a:off x="286720" y="1172152"/>
            <a:ext cx="85860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ГОСТ Р 58886-2020 «Единая энергетическая система и изолированно работающие энергосистемы. Релейная защита и автоматика. </a:t>
            </a:r>
            <a:r>
              <a:rPr lang="ru-RU" sz="1100" dirty="0">
                <a:solidFill>
                  <a:srgbClr val="003CA0"/>
                </a:solidFill>
                <a:latin typeface="+mn-lt"/>
              </a:rPr>
              <a:t>Дистанционная и токовые защиты линий электропередачи и оборудования классом напряжения 330 кВ и выше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. </a:t>
            </a:r>
            <a:r>
              <a:rPr lang="ru-RU" sz="1100" b="0" dirty="0">
                <a:solidFill>
                  <a:srgbClr val="FF0000"/>
                </a:solidFill>
                <a:latin typeface="+mn-lt"/>
              </a:rPr>
              <a:t>Функциональные требования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»; 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ГОСТ Р 58887-2020 «Единая энергетическая система и изолированно работающие энергосистемы. Релейная защита и автоматика. </a:t>
            </a:r>
            <a:r>
              <a:rPr lang="ru-RU" sz="1100" dirty="0">
                <a:solidFill>
                  <a:srgbClr val="003CA0"/>
                </a:solidFill>
                <a:latin typeface="+mn-lt"/>
              </a:rPr>
              <a:t>Дистанционная и токовые защиты линий электропередачи и оборудования классом напряжения 110 – 220 кВ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. </a:t>
            </a:r>
            <a:r>
              <a:rPr lang="ru-RU" sz="1100" b="0" dirty="0">
                <a:solidFill>
                  <a:srgbClr val="FF0000"/>
                </a:solidFill>
                <a:latin typeface="+mn-lt"/>
              </a:rPr>
              <a:t>Функциональные требования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».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ГОСТ Р 58978-2020 «Единая энергетическая система и изолированно работающие энергосистемы. Релейная защита и автоматика. </a:t>
            </a:r>
            <a:r>
              <a:rPr lang="ru-RU" sz="1100" dirty="0">
                <a:solidFill>
                  <a:srgbClr val="003CA0"/>
                </a:solidFill>
                <a:latin typeface="+mn-lt"/>
              </a:rPr>
              <a:t>Дифференциальная защита линий электропередачи классом напряжения 330 кВ и выше. </a:t>
            </a:r>
            <a:r>
              <a:rPr lang="ru-RU" sz="1100" b="0" dirty="0">
                <a:solidFill>
                  <a:srgbClr val="FF0000"/>
                </a:solidFill>
                <a:latin typeface="+mn-lt"/>
              </a:rPr>
              <a:t>Функциональные требования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».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ГОСТ Р 58979-2020 «Единая энергетическая система и изолированно работающие энергосистемы. Релейная защита и автоматика. </a:t>
            </a:r>
            <a:r>
              <a:rPr lang="ru-RU" sz="1100" dirty="0">
                <a:solidFill>
                  <a:srgbClr val="003CA0"/>
                </a:solidFill>
                <a:latin typeface="+mn-lt"/>
              </a:rPr>
              <a:t>Дифференциальная защита линий электропередачи классом напряжения 110 – 220 кВ. </a:t>
            </a:r>
            <a:r>
              <a:rPr lang="ru-RU" sz="1100" b="0" dirty="0">
                <a:solidFill>
                  <a:srgbClr val="FF0000"/>
                </a:solidFill>
                <a:latin typeface="+mn-lt"/>
              </a:rPr>
              <a:t>Функциональные требования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».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ГОСТ Р 58980-2020 «Единая энергетическая система и изолированно работающие энергосистемы. Релейная защита и автоматика. </a:t>
            </a:r>
            <a:r>
              <a:rPr lang="ru-RU" sz="1100" dirty="0">
                <a:solidFill>
                  <a:srgbClr val="003CA0"/>
                </a:solidFill>
                <a:latin typeface="+mn-lt"/>
              </a:rPr>
              <a:t>Дифференциально-фазная защита линий электропередачи классом напряжения 330 кВ и выше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. </a:t>
            </a:r>
            <a:r>
              <a:rPr lang="ru-RU" sz="1100" b="0" dirty="0">
                <a:solidFill>
                  <a:srgbClr val="FF0000"/>
                </a:solidFill>
                <a:latin typeface="+mn-lt"/>
              </a:rPr>
              <a:t>Функциональные требования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».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ГОСТ Р 58981-2020 «Единая энергетическая система и изолированно работающие энергосистемы. Релейная защита и автоматика. </a:t>
            </a:r>
            <a:r>
              <a:rPr lang="ru-RU" sz="1100" dirty="0">
                <a:solidFill>
                  <a:srgbClr val="003CA0"/>
                </a:solidFill>
                <a:latin typeface="+mn-lt"/>
              </a:rPr>
              <a:t>Дифференциально-фазная защита линий электропередачи классом напряжения 110 - 220 кВ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. </a:t>
            </a:r>
            <a:r>
              <a:rPr lang="ru-RU" sz="1100" b="0" dirty="0">
                <a:solidFill>
                  <a:srgbClr val="FF0000"/>
                </a:solidFill>
                <a:latin typeface="+mn-lt"/>
              </a:rPr>
              <a:t>Функциональные требования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».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ГОСТ Р 58982-2020 «Единая энергетическая система и изолированно работающие энергосистемы. Релейная защита и автоматика. </a:t>
            </a:r>
            <a:r>
              <a:rPr lang="ru-RU" sz="1100" dirty="0">
                <a:solidFill>
                  <a:srgbClr val="003CA0"/>
                </a:solidFill>
                <a:latin typeface="+mn-lt"/>
              </a:rPr>
              <a:t>Направленная высокочастотная защита линий электропередачи классом напряжения 110 - 220 кВ. </a:t>
            </a:r>
            <a:r>
              <a:rPr lang="ru-RU" sz="1100" b="0" dirty="0">
                <a:solidFill>
                  <a:srgbClr val="FF0000"/>
                </a:solidFill>
                <a:latin typeface="+mn-lt"/>
              </a:rPr>
              <a:t>Функциональные требования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».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ГОСТ Р 58983-2020 «Единая энергетическая система и изолированно работающие энергосистемы. </a:t>
            </a:r>
            <a:r>
              <a:rPr lang="ru-RU" sz="1100" dirty="0">
                <a:solidFill>
                  <a:srgbClr val="003CA0"/>
                </a:solidFill>
                <a:latin typeface="+mn-lt"/>
              </a:rPr>
              <a:t>Релейная защита и автоматика автотрансформаторов (трансформаторов), шунтирующих реакторов, управляемых шунтирующих реакторов, конденсаторных батарей с высшим классом напряжения 110 кВ и выше. </a:t>
            </a:r>
            <a:r>
              <a:rPr lang="ru-RU" sz="1100" b="0" dirty="0">
                <a:solidFill>
                  <a:srgbClr val="FF0000"/>
                </a:solidFill>
                <a:latin typeface="+mn-lt"/>
              </a:rPr>
              <a:t>Функциональные требования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».</a:t>
            </a:r>
            <a:endParaRPr lang="ru-RU" sz="1200" b="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EB3694AE-7223-4B6C-B2BF-1B8D68B21373}"/>
              </a:ext>
            </a:extLst>
          </p:cNvPr>
          <p:cNvSpPr txBox="1">
            <a:spLocks/>
          </p:cNvSpPr>
          <p:nvPr/>
        </p:nvSpPr>
        <p:spPr>
          <a:xfrm>
            <a:off x="1111250" y="0"/>
            <a:ext cx="7443788" cy="1063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9pPr>
          </a:lstStyle>
          <a:p>
            <a:r>
              <a:rPr lang="ru-RU" kern="0" dirty="0"/>
              <a:t>Серия ГОСТ Р «Единая энергетическая система и изолированно работающие энергосистемы. Релейная защита и автоматика…. Функциональные требования»  </a:t>
            </a:r>
          </a:p>
        </p:txBody>
      </p:sp>
    </p:spTree>
    <p:extLst>
      <p:ext uri="{BB962C8B-B14F-4D97-AF65-F5344CB8AC3E}">
        <p14:creationId xmlns:p14="http://schemas.microsoft.com/office/powerpoint/2010/main" val="987080009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5831FBD-033F-493A-8BCE-A3B74D53A9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63A156D-5FDA-4B35-AD56-31996A0820DD}"/>
              </a:ext>
            </a:extLst>
          </p:cNvPr>
          <p:cNvSpPr/>
          <p:nvPr/>
        </p:nvSpPr>
        <p:spPr>
          <a:xfrm>
            <a:off x="542440" y="1329988"/>
            <a:ext cx="8105614" cy="5130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b="0" dirty="0">
                <a:solidFill>
                  <a:srgbClr val="003CA0"/>
                </a:solidFill>
                <a:latin typeface="+mn-lt"/>
              </a:rPr>
              <a:t>ГОСТ Р устанавливают основные функциональные требования к микропроцессорным устройствам релейной защиты и автоматики, реализующим функции:</a:t>
            </a:r>
          </a:p>
          <a:p>
            <a:pPr marL="627063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003CA0"/>
                </a:solidFill>
                <a:latin typeface="+mj-lt"/>
              </a:rPr>
              <a:t>Дистанционной и токовых защит ЛЭП и оборудования классом напряжения 330 кВ и выше. </a:t>
            </a:r>
          </a:p>
          <a:p>
            <a:pPr marL="627063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003CA0"/>
                </a:solidFill>
              </a:rPr>
              <a:t>Дистанционной и токовых защит ЛЭП и оборудования</a:t>
            </a:r>
            <a:r>
              <a:rPr lang="ru-RU" sz="1200" b="0" dirty="0">
                <a:solidFill>
                  <a:srgbClr val="003CA0"/>
                </a:solidFill>
                <a:latin typeface="+mj-lt"/>
              </a:rPr>
              <a:t> классом напряжения 110 – 220 кВ.</a:t>
            </a:r>
          </a:p>
          <a:p>
            <a:pPr marL="627063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003CA0"/>
                </a:solidFill>
                <a:latin typeface="+mj-lt"/>
              </a:rPr>
              <a:t>Дифференциальной защиты ЛЭП классом напряжения 330 кВ и выше. </a:t>
            </a:r>
          </a:p>
          <a:p>
            <a:pPr marL="627063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003CA0"/>
                </a:solidFill>
              </a:rPr>
              <a:t>Дифференциальной защиты ЛЭП</a:t>
            </a:r>
            <a:r>
              <a:rPr lang="ru-RU" sz="1200" b="0" dirty="0">
                <a:solidFill>
                  <a:srgbClr val="003CA0"/>
                </a:solidFill>
                <a:latin typeface="+mj-lt"/>
              </a:rPr>
              <a:t> классом напряжения 110 – 220 кВ. </a:t>
            </a:r>
          </a:p>
          <a:p>
            <a:pPr marL="627063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003CA0"/>
                </a:solidFill>
                <a:latin typeface="+mj-lt"/>
              </a:rPr>
              <a:t>Дифференциально-фазной защиты ЛЭП классом напряжения 330 кВ и выше. </a:t>
            </a:r>
          </a:p>
          <a:p>
            <a:pPr marL="627063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003CA0"/>
                </a:solidFill>
              </a:rPr>
              <a:t>Дифференциально-фазной защиты ЛЭП </a:t>
            </a:r>
            <a:r>
              <a:rPr lang="ru-RU" sz="1200" b="0" dirty="0">
                <a:solidFill>
                  <a:srgbClr val="003CA0"/>
                </a:solidFill>
                <a:latin typeface="+mj-lt"/>
              </a:rPr>
              <a:t>классом напряжения 110 - 220 кВ.</a:t>
            </a:r>
          </a:p>
          <a:p>
            <a:pPr marL="627063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003CA0"/>
                </a:solidFill>
                <a:latin typeface="+mj-lt"/>
              </a:rPr>
              <a:t>Направленной высокочастотной защиты ЛЭП классом напряжения 110 - 220 кВ. </a:t>
            </a:r>
          </a:p>
          <a:p>
            <a:pPr marL="627063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003CA0"/>
                </a:solidFill>
                <a:latin typeface="+mj-lt"/>
              </a:rPr>
              <a:t>Релейной защиты и автоматики АТ(Т), ШР, УШР, конденсаторных батарей с высшим классом напряжения 110 кВ и выше. </a:t>
            </a:r>
          </a:p>
          <a:p>
            <a:pPr indent="449263" algn="just">
              <a:lnSpc>
                <a:spcPct val="150000"/>
              </a:lnSpc>
            </a:pPr>
            <a:endParaRPr lang="ru-RU" b="0" dirty="0">
              <a:solidFill>
                <a:srgbClr val="003CA0"/>
              </a:solidFill>
              <a:latin typeface="+mn-lt"/>
            </a:endParaRPr>
          </a:p>
          <a:p>
            <a:pPr indent="449263" algn="just">
              <a:lnSpc>
                <a:spcPct val="150000"/>
              </a:lnSpc>
            </a:pPr>
            <a:r>
              <a:rPr lang="ru-RU" b="0" dirty="0">
                <a:solidFill>
                  <a:srgbClr val="003CA0"/>
                </a:solidFill>
                <a:latin typeface="+mn-lt"/>
              </a:rPr>
              <a:t>ГОСТ Р не устанавливают требований к аналоговым и дискретным входам (выходам) устройств РЗ, электромагнитной совместимости, условиям эксплуатации, сервисному обслуживанию, объему заводских проверок, изоляции, пожарной безопасности, электробезопасности, информационной безопасности устройств РЗ, оперативному и техническому обслуживанию устройств РЗ. 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3FC645D9-9BF2-4C8D-A9A1-0CE1EB314911}"/>
              </a:ext>
            </a:extLst>
          </p:cNvPr>
          <p:cNvSpPr txBox="1">
            <a:spLocks/>
          </p:cNvSpPr>
          <p:nvPr/>
        </p:nvSpPr>
        <p:spPr>
          <a:xfrm>
            <a:off x="1111250" y="0"/>
            <a:ext cx="7443788" cy="1063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9pPr>
          </a:lstStyle>
          <a:p>
            <a:r>
              <a:rPr lang="ru-RU" kern="0" dirty="0"/>
              <a:t>Серия ГОСТ Р «Единая энергетическая система и изолированно работающие энергосистемы. Релейная защита и автоматика…. Функциональные требования»  </a:t>
            </a:r>
          </a:p>
        </p:txBody>
      </p:sp>
    </p:spTree>
    <p:extLst>
      <p:ext uri="{BB962C8B-B14F-4D97-AF65-F5344CB8AC3E}">
        <p14:creationId xmlns:p14="http://schemas.microsoft.com/office/powerpoint/2010/main" val="3314414632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FA006EA-74A6-4735-801D-5A9985D17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99DD8BF-F89D-4F54-A5C3-6000083DF7CA}"/>
              </a:ext>
            </a:extLst>
          </p:cNvPr>
          <p:cNvSpPr/>
          <p:nvPr/>
        </p:nvSpPr>
        <p:spPr>
          <a:xfrm>
            <a:off x="185979" y="1139323"/>
            <a:ext cx="881853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100" dirty="0">
                <a:solidFill>
                  <a:srgbClr val="003CA0"/>
                </a:solidFill>
                <a:latin typeface="+mn-lt"/>
              </a:rPr>
              <a:t>Устройства ДЗЛ ЛЭП классом напряжения 330 кВ и выше должны обеспечивать: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срабатывание на отключение ЛЭП при возникновении КЗ на защищаемой ЛЭП, в том числе при постановке ЛЭП под напряжение;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срабатывание на отключение ЛЭП при переходе внешнего КЗ во внутреннее, в том числе при реверсе мощности на защищаемой ЛЭП;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возможность функционирования совместно с устройством (функцией) ОАПВ: 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срабатывание на отключение одной или трех фаз в зависимости от вида КЗ;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возможность перевода действия на отключение трех фаз или одной фазы;</a:t>
            </a:r>
          </a:p>
          <a:p>
            <a:pPr marL="534988" lvl="0" indent="-177800" algn="just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несрабатывание при </a:t>
            </a:r>
            <a:r>
              <a:rPr lang="ru-RU" sz="1100" b="0" dirty="0" err="1">
                <a:solidFill>
                  <a:srgbClr val="003CA0"/>
                </a:solidFill>
                <a:latin typeface="+mn-lt"/>
              </a:rPr>
              <a:t>неполнофазном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 режиме в цикле ОАПВ;</a:t>
            </a:r>
          </a:p>
          <a:p>
            <a:pPr marL="534988" lvl="0" indent="-177800" algn="just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несрабатывание при успешном ОАПВ;</a:t>
            </a:r>
          </a:p>
          <a:p>
            <a:pPr marL="534988" lvl="0" indent="-177800" algn="just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срабатывание на отключение трех фаз ЛЭП со всех сторон при возникновении КЗ на </a:t>
            </a:r>
            <a:r>
              <a:rPr lang="ru-RU" sz="1100" b="0" dirty="0" err="1">
                <a:solidFill>
                  <a:srgbClr val="003CA0"/>
                </a:solidFill>
                <a:latin typeface="+mn-lt"/>
              </a:rPr>
              <a:t>неотключенных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 фазах в цикле ОАПВ;</a:t>
            </a:r>
          </a:p>
          <a:p>
            <a:pPr marL="534988" lvl="0" indent="-177800" algn="just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срабатывание на отключение трех фаз ЛЭП со всех сторон при возникновении КЗ при опробовании отключенной фазы ЛЭП в цикле ОАПВ;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несрабатывание при постановке ЛЭП под напряжение и включении ЛЭП в транзит при отсутствии КЗ на ЛЭП;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несрабатывание при внешних КЗ, в том числе при реверсе мощности на защищаемой ЛЭП;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несрабатывание при асинхронном режиме и синхронных качаниях на защищаемой ЛЭП;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несрабатывание при бросках тока намагничивания автотрансформаторов (трансформаторов) и при отсутствии КЗ на ЛЭП;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правильную работу при изменении частоты электрического тока в диапазоне от 45 до 55 Гц;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правильную работу при указанных в документации организации-изготовителя сведениях о минимальном времени достоверного измерения значения тока в переходных режимах, сопровождающихся насыщением трансформаторов тока.</a:t>
            </a:r>
          </a:p>
          <a:p>
            <a:pPr lvl="0" algn="just">
              <a:spcAft>
                <a:spcPts val="0"/>
              </a:spcAft>
              <a:tabLst>
                <a:tab pos="810260" algn="l"/>
              </a:tabLst>
            </a:pPr>
            <a:endParaRPr lang="ru-RU" sz="1100" b="0" dirty="0">
              <a:solidFill>
                <a:srgbClr val="003CA0"/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DEF2B50-B166-4979-AFBC-33E830557652}"/>
              </a:ext>
            </a:extLst>
          </p:cNvPr>
          <p:cNvSpPr/>
          <p:nvPr/>
        </p:nvSpPr>
        <p:spPr>
          <a:xfrm>
            <a:off x="1154623" y="31198"/>
            <a:ext cx="7570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b="0" dirty="0">
                <a:solidFill>
                  <a:srgbClr val="003CA0"/>
                </a:solidFill>
              </a:rPr>
              <a:t>ГОСТ Р 58978-2020 «Единая энергетическая система и изолированно работающие энергосистемы. Релейная защита и автоматика. </a:t>
            </a:r>
            <a:r>
              <a:rPr lang="ru-RU" dirty="0">
                <a:solidFill>
                  <a:srgbClr val="003CA0"/>
                </a:solidFill>
              </a:rPr>
              <a:t>Дифференциальная защита линий электропередачи классом напряжения 330 кВ и выше. </a:t>
            </a:r>
            <a:r>
              <a:rPr lang="ru-RU" b="0" dirty="0">
                <a:solidFill>
                  <a:srgbClr val="003CA0"/>
                </a:solidFill>
              </a:rPr>
              <a:t>Функциональные требования».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1576477800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5A6851A-AC28-4307-9187-8DAE042F5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B1F790-5DBF-418A-B1C7-6DECF8C3BA61}"/>
              </a:ext>
            </a:extLst>
          </p:cNvPr>
          <p:cNvSpPr/>
          <p:nvPr/>
        </p:nvSpPr>
        <p:spPr>
          <a:xfrm>
            <a:off x="1154623" y="31198"/>
            <a:ext cx="7570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b="0" dirty="0">
                <a:solidFill>
                  <a:srgbClr val="003CA0"/>
                </a:solidFill>
              </a:rPr>
              <a:t>ГОСТ Р 58978-2020 «Единая энергетическая система и изолированно работающие энергосистемы. Релейная защита и автоматика. </a:t>
            </a:r>
            <a:r>
              <a:rPr lang="ru-RU" dirty="0">
                <a:solidFill>
                  <a:srgbClr val="003CA0"/>
                </a:solidFill>
              </a:rPr>
              <a:t>Дифференциальная защита линий электропередачи классом напряжения 330 кВ и выше. </a:t>
            </a:r>
            <a:r>
              <a:rPr lang="ru-RU" b="0" dirty="0">
                <a:solidFill>
                  <a:srgbClr val="003CA0"/>
                </a:solidFill>
              </a:rPr>
              <a:t>Функциональные требования».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F78A2EC-72A4-4083-AC13-7F75A304E82A}"/>
              </a:ext>
            </a:extLst>
          </p:cNvPr>
          <p:cNvSpPr/>
          <p:nvPr/>
        </p:nvSpPr>
        <p:spPr>
          <a:xfrm>
            <a:off x="189855" y="1169022"/>
            <a:ext cx="865580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85800" algn="l"/>
              </a:tabLst>
            </a:pPr>
            <a:r>
              <a:rPr lang="ru-RU" sz="1100" dirty="0">
                <a:solidFill>
                  <a:srgbClr val="003CA0"/>
                </a:solidFill>
                <a:latin typeface="+mn-lt"/>
              </a:rPr>
              <a:t>В устройстве ДЗЛ ЛЭП классом напряжения 330 кВ и выше должны быть предусмотрены:</a:t>
            </a:r>
            <a:endParaRPr lang="en-US" sz="1100" dirty="0">
              <a:solidFill>
                <a:srgbClr val="003CA0"/>
              </a:solidFill>
              <a:latin typeface="+mn-lt"/>
            </a:endParaRPr>
          </a:p>
          <a:p>
            <a:pPr lvl="0" algn="just">
              <a:spcAft>
                <a:spcPts val="0"/>
              </a:spcAft>
              <a:tabLst>
                <a:tab pos="685800" algn="l"/>
              </a:tabLst>
            </a:pPr>
            <a:endParaRPr lang="ru-RU" sz="1100" dirty="0">
              <a:solidFill>
                <a:srgbClr val="003CA0"/>
              </a:solidFill>
              <a:latin typeface="+mn-lt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внутренняя функция регистрации аналоговых сигналов и дискретных событий (осциллограмм) в объеме, необходимом для анализа работы устройства с временем длительности регистрации не менее 0,5 с </a:t>
            </a:r>
            <a:r>
              <a:rPr lang="ru-RU" sz="1100" b="0" dirty="0" err="1">
                <a:solidFill>
                  <a:srgbClr val="003CA0"/>
                </a:solidFill>
                <a:latin typeface="+mn-lt"/>
              </a:rPr>
              <a:t>доаварийного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 режима, полной длительности аварийного режима (существования условий пуска функции регистрации) и не менее 5 с послеаварийного режима, с максимальной длительностью регистрации одного события не менее 10 с;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наличие энергонезависимой памяти, обеспечивающей запись и хранение осциллограмм, суммарной длительностью не менее 300 с при максимальном объеме регистрируемых аналоговых и дискретных сигналов;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возможность экспорта осциллограмм в установленном формате с учетом требований ГОСТ Р 58601 в части:</a:t>
            </a:r>
          </a:p>
          <a:p>
            <a:pPr marL="720725" lvl="0" indent="-342900" algn="just">
              <a:spcAft>
                <a:spcPts val="0"/>
              </a:spcAft>
              <a:buFont typeface="Arial" panose="020B0604020202020204" pitchFamily="34" charset="0"/>
              <a:buChar char="­"/>
              <a:tabLst>
                <a:tab pos="90043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требований к наименованию файлов осциллограмм аварийных событий;</a:t>
            </a:r>
          </a:p>
          <a:p>
            <a:pPr marL="720725" lvl="0" indent="-342900" algn="just">
              <a:spcAft>
                <a:spcPts val="0"/>
              </a:spcAft>
              <a:buFont typeface="Arial" panose="020B0604020202020204" pitchFamily="34" charset="0"/>
              <a:buChar char="­"/>
              <a:tabLst>
                <a:tab pos="90043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требований к наименованию аналоговых и дискретных сигналов в файлах осциллограмм аварийных событий;</a:t>
            </a:r>
          </a:p>
          <a:p>
            <a:pPr marL="720725" lvl="0" indent="-342900" algn="just">
              <a:spcAft>
                <a:spcPts val="0"/>
              </a:spcAft>
              <a:buFont typeface="Arial" panose="020B0604020202020204" pitchFamily="34" charset="0"/>
              <a:buChar char="­"/>
              <a:tabLst>
                <a:tab pos="90043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требований к файлу заголовка (исключая требование о включении в файл перечня дискретных сигналов, изменявших свое состояние за время аварийного режима записи);</a:t>
            </a:r>
          </a:p>
          <a:p>
            <a:pPr marL="720725" lvl="0" indent="-342900" algn="just">
              <a:spcAft>
                <a:spcPts val="0"/>
              </a:spcAft>
              <a:buFont typeface="Arial" panose="020B0604020202020204" pitchFamily="34" charset="0"/>
              <a:buChar char="­"/>
              <a:tabLst>
                <a:tab pos="90043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требований к файлу информации;</a:t>
            </a:r>
          </a:p>
          <a:p>
            <a:pPr marL="720725" lvl="0" indent="-342900" algn="just">
              <a:spcAft>
                <a:spcPts val="0"/>
              </a:spcAft>
              <a:buFont typeface="Arial" panose="020B0604020202020204" pitchFamily="34" charset="0"/>
              <a:buChar char="­"/>
              <a:tabLst>
                <a:tab pos="90043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требований к файлу конфигурации;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сохранение в памяти данных регистрации (осциллограмм и журналов событий) при пропадании или плавном снижении питания устройства;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автоматическая самодиагностика исправности программно-аппаратных средств с сигнализацией о неисправности и блокировкой устройства ДЗЛ при обнаружении нарушения целостности исполняемой программы или данных;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возможность синхронизации времени в устройстве с внешним источником единого точного времени;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возможность передачи информации о функционировании устройства в автоматизированную систему управления технологическими процессами и автономные регистраторы аварийных событий и процессов;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отсутствие ложных срабатываний при:</a:t>
            </a:r>
          </a:p>
          <a:p>
            <a:pPr marL="720725" lvl="0" indent="-342900" algn="just">
              <a:spcAft>
                <a:spcPts val="0"/>
              </a:spcAft>
              <a:buFont typeface="Arial" panose="020B0604020202020204" pitchFamily="34" charset="0"/>
              <a:buChar char="­"/>
              <a:tabLst>
                <a:tab pos="90043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возникновении неисправностей в цепях напряжения;</a:t>
            </a:r>
          </a:p>
          <a:p>
            <a:pPr marL="720725" lvl="0" indent="-342900" algn="just">
              <a:spcAft>
                <a:spcPts val="0"/>
              </a:spcAft>
              <a:buFont typeface="Arial" panose="020B0604020202020204" pitchFamily="34" charset="0"/>
              <a:buChar char="­"/>
              <a:tabLst>
                <a:tab pos="90043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потере цепей напряжения;</a:t>
            </a:r>
          </a:p>
          <a:p>
            <a:pPr marL="720725" lvl="0" indent="-342900" algn="just">
              <a:spcAft>
                <a:spcPts val="0"/>
              </a:spcAft>
              <a:buFont typeface="Arial" panose="020B0604020202020204" pitchFamily="34" charset="0"/>
              <a:buChar char="­"/>
              <a:tabLst>
                <a:tab pos="90043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замыкании на землю в одной точке в сети оперативного постоянного тока;</a:t>
            </a:r>
          </a:p>
          <a:p>
            <a:pPr marL="720725" lvl="0" indent="-342900" algn="just">
              <a:spcAft>
                <a:spcPts val="0"/>
              </a:spcAft>
              <a:buFont typeface="Arial" panose="020B0604020202020204" pitchFamily="34" charset="0"/>
              <a:buChar char="­"/>
              <a:tabLst>
                <a:tab pos="90043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снятии, подаче оперативного тока (в том числе обратной полярности); </a:t>
            </a:r>
          </a:p>
          <a:p>
            <a:pPr marL="720725" lvl="0" indent="-342900" algn="just">
              <a:spcAft>
                <a:spcPts val="0"/>
              </a:spcAft>
              <a:buFont typeface="Arial" panose="020B0604020202020204" pitchFamily="34" charset="0"/>
              <a:buChar char="­"/>
              <a:tabLst>
                <a:tab pos="90043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перерывах питания любой длительности и глубины снижения напряжения оперативного тока;</a:t>
            </a:r>
          </a:p>
          <a:p>
            <a:pPr marL="720725" lvl="0" indent="-342900" algn="just">
              <a:spcAft>
                <a:spcPts val="0"/>
              </a:spcAft>
              <a:buFont typeface="Arial" panose="020B0604020202020204" pitchFamily="34" charset="0"/>
              <a:buChar char="­"/>
              <a:tabLst>
                <a:tab pos="90043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перезагрузке устройства;</a:t>
            </a:r>
          </a:p>
          <a:p>
            <a:pPr marL="720725" lvl="0" indent="-342900" algn="just">
              <a:spcAft>
                <a:spcPts val="0"/>
              </a:spcAft>
              <a:buFont typeface="Arial" panose="020B0604020202020204" pitchFamily="34" charset="0"/>
              <a:buChar char="­"/>
              <a:tabLst>
                <a:tab pos="90043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изменении уставок (групп уставок);</a:t>
            </a:r>
          </a:p>
        </p:txBody>
      </p:sp>
    </p:spTree>
    <p:extLst>
      <p:ext uri="{BB962C8B-B14F-4D97-AF65-F5344CB8AC3E}">
        <p14:creationId xmlns:p14="http://schemas.microsoft.com/office/powerpoint/2010/main" val="2381029266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87504EF-D405-4A5E-A8EC-34AAF83B5E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24BBF4A-CAA2-4995-B8CF-9FF9F5A3B6DD}"/>
              </a:ext>
            </a:extLst>
          </p:cNvPr>
          <p:cNvSpPr/>
          <p:nvPr/>
        </p:nvSpPr>
        <p:spPr>
          <a:xfrm>
            <a:off x="185980" y="1198900"/>
            <a:ext cx="88262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85800" algn="l"/>
              </a:tabLst>
            </a:pPr>
            <a:r>
              <a:rPr lang="ru-RU" sz="1100" dirty="0">
                <a:solidFill>
                  <a:srgbClr val="003CA0"/>
                </a:solidFill>
              </a:rPr>
              <a:t>В устройстве ДЗЛ ЛЭП классом напряжения 330 кВ и выше должны быть предусмотрены:</a:t>
            </a:r>
          </a:p>
          <a:p>
            <a:pPr lvl="0" algn="just">
              <a:spcAft>
                <a:spcPts val="0"/>
              </a:spcAft>
              <a:tabLst>
                <a:tab pos="685800" algn="l"/>
              </a:tabLst>
            </a:pPr>
            <a:endParaRPr lang="ru-RU" sz="1100" b="0" dirty="0">
              <a:solidFill>
                <a:srgbClr val="003CA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ru-RU" sz="1100" b="0" dirty="0">
                <a:solidFill>
                  <a:srgbClr val="003CA0"/>
                </a:solidFill>
              </a:rPr>
              <a:t>наличие не менее четырех групп уставок с возможностью оперативного переключения;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</a:rPr>
              <a:t>возможность ввода уставок в первичных и вторичных величинах (кроме параметров настройки, которые по своему принципу действия невозможно задать в первичных величинах);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</a:rPr>
              <a:t>отдельное подключение к каждой используемой группе трансформаторов тока;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</a:rPr>
              <a:t>наличие программируемой логики, в том числе возможность назначения внешних и внутренних логических (дискретных) сигналов устройства на дискретные входы, выходные реле, сигнализацию; 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</a:rPr>
              <a:t>наличие функции определения места повреждения на ЛЭП методом двухстороннего замера;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</a:rPr>
              <a:t>наличие автоматического непрерывного контроля исправности канала связи ДЗЛ;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наличие блокировки ДЗЛ при неисправности всех каналов связи;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блокировка всех полукомплектов ДЗЛ при выводе любого из них по любой причине; 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возможность функционирования ДЗЛ по каналам связи, организованными по отдельным выделенным волокнам волоконно-оптического кабеля и каналам связи с использованием цифровых систем передачи информации;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наличие оптических интерфейсов для одновременного подключения к двум каналам связи (основному и резервному);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наличие алгоритма резервирования каналов связи по волоконно-оптическим линиям связи с временем перевода ДЗЛ на резервный канал связи не более 40 мс;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возможность регулирования уставки по току срабатывания ДЗЛ;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возможность применения алгоритма торможения;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возможность выравнивания коэффициентов трансформаторов тока по концам ЛЭП;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возможность компенсации емкостных токов защищаемой линии;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возможность блокировки при неисправности цепей переменного напряжения органов компенсации емкостных токов;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наличие контроля исправности токовых цепей;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время срабатывания устройства ДЗЛ на отключение (без учета задержки в канале связи и с учетом времени работы выходных реле) при протекании двукратного тока срабатывания – не более 45 мс;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собственное (без учета задержки в канале связи) время срабатывания измерительных органов ДЗЛ при переходе внешнего КЗ во внутреннее в условиях наличия насыщения трансформаторов тока не более 60 мс;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наличие в составе устройства ДЗЛ ступенчатых защит с возможностью приема и передачи команд телеотключения и телеускорения в соответствии с требованиями ГОСТ Р 58886;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наличие алгоритма выбора и отключения поврежденной фазы (трех фаз) при однофазных (междуфазных) КЗ.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A83BB71-C468-4A22-9B1B-16D165709ADB}"/>
              </a:ext>
            </a:extLst>
          </p:cNvPr>
          <p:cNvSpPr/>
          <p:nvPr/>
        </p:nvSpPr>
        <p:spPr>
          <a:xfrm>
            <a:off x="1154623" y="31198"/>
            <a:ext cx="7570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b="0" dirty="0">
                <a:solidFill>
                  <a:srgbClr val="003CA0"/>
                </a:solidFill>
              </a:rPr>
              <a:t>ГОСТ Р 58978-2020 «Единая энергетическая система и изолированно работающие энергосистемы. Релейная защита и автоматика. </a:t>
            </a:r>
            <a:r>
              <a:rPr lang="ru-RU" dirty="0">
                <a:solidFill>
                  <a:srgbClr val="003CA0"/>
                </a:solidFill>
              </a:rPr>
              <a:t>Дифференциальная защита линий электропередачи классом напряжения 330 кВ и выше. </a:t>
            </a:r>
            <a:r>
              <a:rPr lang="ru-RU" b="0" dirty="0">
                <a:solidFill>
                  <a:srgbClr val="003CA0"/>
                </a:solidFill>
              </a:rPr>
              <a:t>Функциональные требования».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1705185725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4E665C7-920D-4A82-9E87-AF409712F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2ECAAC0-0CEC-48A3-A700-B77E07FDF9A4}"/>
              </a:ext>
            </a:extLst>
          </p:cNvPr>
          <p:cNvSpPr/>
          <p:nvPr/>
        </p:nvSpPr>
        <p:spPr>
          <a:xfrm>
            <a:off x="286720" y="1172152"/>
            <a:ext cx="85860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ГОСТ Р «Единая энергетическая система и изолированно работающие энергосистемы. Релейная защита и автоматика. </a:t>
            </a:r>
            <a:r>
              <a:rPr lang="ru-RU" sz="1100" dirty="0">
                <a:solidFill>
                  <a:srgbClr val="003CA0"/>
                </a:solidFill>
                <a:latin typeface="+mn-lt"/>
              </a:rPr>
              <a:t>Дистанционная и токовые защиты линий электропередачи и оборудования классом напряжения 330 кВ и выше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. </a:t>
            </a:r>
            <a:r>
              <a:rPr lang="ru-RU" sz="1100" b="0" dirty="0">
                <a:solidFill>
                  <a:srgbClr val="FF0000"/>
                </a:solidFill>
                <a:latin typeface="+mn-lt"/>
              </a:rPr>
              <a:t>Испытания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»; 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ГОСТ Р «Единая энергетическая система и изолированно работающие энергосистемы. Релейная защита и автоматика. </a:t>
            </a:r>
            <a:r>
              <a:rPr lang="ru-RU" sz="1100" dirty="0">
                <a:solidFill>
                  <a:srgbClr val="003CA0"/>
                </a:solidFill>
                <a:latin typeface="+mn-lt"/>
              </a:rPr>
              <a:t>Дистанционная и токовые защиты линий электропередачи и оборудования классом напряжения 110 – 220 кВ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. </a:t>
            </a:r>
            <a:r>
              <a:rPr lang="ru-RU" sz="1100" b="0" dirty="0">
                <a:solidFill>
                  <a:srgbClr val="FF0000"/>
                </a:solidFill>
              </a:rPr>
              <a:t>Испытания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».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ГОСТ Р «Единая энергетическая система и изолированно работающие энергосистемы. Релейная защита и автоматика. </a:t>
            </a:r>
            <a:r>
              <a:rPr lang="ru-RU" sz="1100" dirty="0">
                <a:solidFill>
                  <a:srgbClr val="003CA0"/>
                </a:solidFill>
                <a:latin typeface="+mn-lt"/>
              </a:rPr>
              <a:t>Дифференциальная защита линий электропередачи классом напряжения 330 кВ и выше. </a:t>
            </a:r>
            <a:r>
              <a:rPr lang="ru-RU" sz="1100" b="0" dirty="0">
                <a:solidFill>
                  <a:srgbClr val="FF0000"/>
                </a:solidFill>
              </a:rPr>
              <a:t>Испытания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».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ГОСТ Р 58979-2020 «Единая энергетическая система и изолированно работающие энергосистемы. Релейная защита и автоматика. </a:t>
            </a:r>
            <a:r>
              <a:rPr lang="ru-RU" sz="1100" dirty="0">
                <a:solidFill>
                  <a:srgbClr val="003CA0"/>
                </a:solidFill>
                <a:latin typeface="+mn-lt"/>
              </a:rPr>
              <a:t>Дифференциальная защита линий электропередачи классом напряжения 110 – 220 кВ. </a:t>
            </a:r>
            <a:r>
              <a:rPr lang="ru-RU" sz="1100" b="0" dirty="0">
                <a:solidFill>
                  <a:srgbClr val="FF0000"/>
                </a:solidFill>
              </a:rPr>
              <a:t>Испытания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».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ГОСТ Р «Единая энергетическая система и изолированно работающие энергосистемы. Релейная защита и автоматика. </a:t>
            </a:r>
            <a:r>
              <a:rPr lang="ru-RU" sz="1100" dirty="0">
                <a:solidFill>
                  <a:srgbClr val="003CA0"/>
                </a:solidFill>
                <a:latin typeface="+mn-lt"/>
              </a:rPr>
              <a:t>Дифференциально-фазная защита линий электропередачи классом напряжения 330 кВ и выше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. </a:t>
            </a:r>
            <a:r>
              <a:rPr lang="ru-RU" sz="1100" b="0" dirty="0">
                <a:solidFill>
                  <a:srgbClr val="FF0000"/>
                </a:solidFill>
              </a:rPr>
              <a:t>Испытания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».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ГОСТ Р «Единая энергетическая система и изолированно работающие энергосистемы. Релейная защита и автоматика. </a:t>
            </a:r>
            <a:r>
              <a:rPr lang="ru-RU" sz="1100" dirty="0">
                <a:solidFill>
                  <a:srgbClr val="003CA0"/>
                </a:solidFill>
                <a:latin typeface="+mn-lt"/>
              </a:rPr>
              <a:t>Дифференциально-фазная защита линий электропередачи классом напряжения 110 - 220 кВ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. </a:t>
            </a:r>
            <a:r>
              <a:rPr lang="ru-RU" sz="1100" b="0" dirty="0">
                <a:solidFill>
                  <a:srgbClr val="FF0000"/>
                </a:solidFill>
              </a:rPr>
              <a:t>Испытания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».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ГОСТ Р «Единая энергетическая система и изолированно работающие энергосистемы. Релейная защита и автоматика. </a:t>
            </a:r>
            <a:r>
              <a:rPr lang="ru-RU" sz="1100" dirty="0">
                <a:solidFill>
                  <a:srgbClr val="003CA0"/>
                </a:solidFill>
                <a:latin typeface="+mn-lt"/>
              </a:rPr>
              <a:t>Направленная высокочастотная защита линий электропередачи классом напряжения 110 - 220 кВ. </a:t>
            </a:r>
            <a:r>
              <a:rPr lang="ru-RU" sz="1100" b="0" dirty="0">
                <a:solidFill>
                  <a:srgbClr val="FF0000"/>
                </a:solidFill>
              </a:rPr>
              <a:t>Испытания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».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b="0" dirty="0">
                <a:solidFill>
                  <a:srgbClr val="003CA0"/>
                </a:solidFill>
                <a:latin typeface="+mn-lt"/>
              </a:rPr>
              <a:t>ГОСТ Р «Единая энергетическая система и изолированно работающие энергосистемы. </a:t>
            </a:r>
            <a:r>
              <a:rPr lang="ru-RU" sz="1100" dirty="0">
                <a:solidFill>
                  <a:srgbClr val="003CA0"/>
                </a:solidFill>
                <a:latin typeface="+mn-lt"/>
              </a:rPr>
              <a:t>Релейная защита и автоматика автотрансформаторов (трансформаторов), шунтирующих реакторов, управляемых шунтирующих реакторов, конденсаторных батарей с высшим классом напряжения 110 кВ и выше. </a:t>
            </a:r>
            <a:r>
              <a:rPr lang="ru-RU" sz="1100" b="0" dirty="0">
                <a:solidFill>
                  <a:srgbClr val="FF0000"/>
                </a:solidFill>
              </a:rPr>
              <a:t>Испытания</a:t>
            </a:r>
            <a:r>
              <a:rPr lang="ru-RU" sz="1100" b="0" dirty="0">
                <a:solidFill>
                  <a:srgbClr val="003CA0"/>
                </a:solidFill>
                <a:latin typeface="+mn-lt"/>
              </a:rPr>
              <a:t>».</a:t>
            </a:r>
            <a:endParaRPr lang="ru-RU" sz="1200" b="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82413B06-3088-4EB1-B0AF-F020A6A43136}"/>
              </a:ext>
            </a:extLst>
          </p:cNvPr>
          <p:cNvSpPr txBox="1">
            <a:spLocks/>
          </p:cNvSpPr>
          <p:nvPr/>
        </p:nvSpPr>
        <p:spPr>
          <a:xfrm>
            <a:off x="1111250" y="0"/>
            <a:ext cx="7443788" cy="1063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9pPr>
          </a:lstStyle>
          <a:p>
            <a:r>
              <a:rPr lang="ru-RU" kern="0" dirty="0"/>
              <a:t>Серия ГОСТ Р «Единая энергетическая система и изолированно работающие энергосистемы. Релейная защита и автоматика…. Испытания»  </a:t>
            </a:r>
          </a:p>
        </p:txBody>
      </p:sp>
    </p:spTree>
    <p:extLst>
      <p:ext uri="{BB962C8B-B14F-4D97-AF65-F5344CB8AC3E}">
        <p14:creationId xmlns:p14="http://schemas.microsoft.com/office/powerpoint/2010/main" val="3212003571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C598B75-E20F-4072-96A4-456C4A3310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509C1-C0F6-4627-AA11-3AABD554D36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9AB13B-35B0-4DB8-9F97-CDBC06E3C9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112" y="3494868"/>
            <a:ext cx="5403418" cy="28888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88B24D2-62A1-49F9-AD57-06D1CC816757}"/>
              </a:ext>
            </a:extLst>
          </p:cNvPr>
          <p:cNvSpPr/>
          <p:nvPr/>
        </p:nvSpPr>
        <p:spPr>
          <a:xfrm>
            <a:off x="1154623" y="31198"/>
            <a:ext cx="7570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0" dirty="0">
                <a:solidFill>
                  <a:srgbClr val="003CA0"/>
                </a:solidFill>
              </a:rPr>
              <a:t>Проект ГОСТ Р 58978-2020 «Единая энергетическая система и изолированно работающие энергосистемы. Релейная защита и автоматика. </a:t>
            </a:r>
            <a:r>
              <a:rPr lang="ru-RU" dirty="0">
                <a:solidFill>
                  <a:srgbClr val="003CA0"/>
                </a:solidFill>
              </a:rPr>
              <a:t>Дифференциальная защита линий электропередачи классом напряжения 330 кВ и выше. </a:t>
            </a:r>
            <a:r>
              <a:rPr lang="ru-RU" b="0" dirty="0">
                <a:solidFill>
                  <a:srgbClr val="003CA0"/>
                </a:solidFill>
              </a:rPr>
              <a:t>Функциональные требования».</a:t>
            </a:r>
          </a:p>
        </p:txBody>
      </p:sp>
      <p:pic>
        <p:nvPicPr>
          <p:cNvPr id="7" name="Picture 2" descr="Стр_схема_для_прогр_исп_ДЗЛ_2">
            <a:extLst>
              <a:ext uri="{FF2B5EF4-FFF2-40B4-BE49-F238E27FC236}">
                <a16:creationId xmlns:a16="http://schemas.microsoft.com/office/drawing/2014/main" xmlns="" id="{D5798822-28B9-4418-8FBB-58D929682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8" y="1189775"/>
            <a:ext cx="4961800" cy="25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11339"/>
      </p:ext>
    </p:extLst>
  </p:cSld>
  <p:clrMapOvr>
    <a:masterClrMapping/>
  </p:clrMapOvr>
  <p:transition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 - &amp;quot;Название презентации&amp;quot;&quot;/&gt;&lt;property id=&quot;20307&quot; value=&quot;257&quot;/&gt;&lt;/object&gt;&lt;object type=&quot;3&quot; unique_id=&quot;10005&quot;&gt;&lt;property id=&quot;20148&quot; value=&quot;5&quot;/&gt;&lt;property id=&quot;20300&quot; value=&quot;Слайд 2 - &amp;quot;Оперативно-диспетчерское управление &amp;#x0D;&amp;#x0A;Единой энергетической системой России&amp;quot;&quot;/&gt;&lt;property id=&quot;20307&quot; value=&quot;273&quot;/&gt;&lt;/object&gt;&lt;object type=&quot;3&quot; unique_id=&quot;10006&quot;&gt;&lt;property id=&quot;20148&quot; value=&quot;5&quot;/&gt;&lt;property id=&quot;20300&quot; value=&quot;Слайд 3 - &amp;quot;Объект управления.&amp;#x0D;&amp;#x0A;Основные производственные показатели ЕЭС России&amp;quot;&quot;/&gt;&lt;property id=&quot;20307&quot; value=&quot;279&quot;/&gt;&lt;/object&gt;&lt;object type=&quot;3&quot; unique_id=&quot;10007&quot;&gt;&lt;property id=&quot;20148&quot; value=&quot;5&quot;/&gt;&lt;property id=&quot;20300&quot; value=&quot;Слайд 5 - &amp;quot;Системный оператор сегодня&amp;quot;&quot;/&gt;&lt;property id=&quot;20307&quot; value=&quot;276&quot;/&gt;&lt;/object&gt;&lt;object type=&quot;3&quot; unique_id=&quot;10008&quot;&gt;&lt;property id=&quot;20148&quot; value=&quot;5&quot;/&gt;&lt;property id=&quot;20300&quot; value=&quot;Слайд 7 - &amp;quot;Уровни полномочий Системного оператора&amp;quot;&quot;/&gt;&lt;property id=&quot;20307&quot; value=&quot;278&quot;/&gt;&lt;/object&gt;&lt;object type=&quot;3&quot; unique_id=&quot;10010&quot;&gt;&lt;property id=&quot;20148&quot; value=&quot;5&quot;/&gt;&lt;property id=&quot;20300&quot; value=&quot;Слайд 6 - &amp;quot;Основные функции Системного оператора&amp;quot;&quot;/&gt;&lt;property id=&quot;20307&quot; value=&quot;274&quot;/&gt;&lt;/object&gt;&lt;object type=&quot;3&quot; unique_id=&quot;11300&quot;&gt;&lt;property id=&quot;20148&quot; value=&quot;5&quot;/&gt;&lt;property id=&quot;20300&quot; value=&quot;Слайд 4 - &amp;quot;Достижение постсоветских исторических&amp;#x0D;&amp;#x0A;максимумов потребления мощности&amp;quot;&quot;/&gt;&lt;property id=&quot;20307&quot; value=&quot;285&quot;/&gt;&lt;/object&gt;&lt;object type=&quot;3&quot; unique_id=&quot;11364&quot;&gt;&lt;property id=&quot;20148&quot; value=&quot;5&quot;/&gt;&lt;property id=&quot;20300&quot; value=&quot;Слайд 8 - &amp;quot;Спасибо за внимание&amp;quot;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23709</TotalTime>
  <Words>2587</Words>
  <Application>Microsoft Office PowerPoint</Application>
  <PresentationFormat>Экран (4:3)</PresentationFormat>
  <Paragraphs>243</Paragraphs>
  <Slides>25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Impact</vt:lpstr>
      <vt:lpstr>Times New Roman</vt:lpstr>
      <vt:lpstr>Wingdings</vt:lpstr>
      <vt:lpstr>Оформление по умолчанию</vt:lpstr>
      <vt:lpstr>1_Оформление по умолчанию</vt:lpstr>
      <vt:lpstr>Документ Microsoft Visio 2003–2010</vt:lpstr>
      <vt:lpstr>Развитие нормативной базы в части функциональных требований к  устройствам релейной защиты и автоматики и методик их испытаний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Приказ Минэнерго России от 13.02.2019 №101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ОАО "СО ЕЭС"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ОАО СО ЕЭС</dc:title>
  <dc:creator>ДОСиИ ОАО "СО ЕЭС"</dc:creator>
  <cp:lastModifiedBy>NIIPT33</cp:lastModifiedBy>
  <cp:revision>1744</cp:revision>
  <cp:lastPrinted>2017-04-05T08:03:23Z</cp:lastPrinted>
  <dcterms:created xsi:type="dcterms:W3CDTF">2006-09-14T10:04:19Z</dcterms:created>
  <dcterms:modified xsi:type="dcterms:W3CDTF">2022-03-15T10:05:31Z</dcterms:modified>
</cp:coreProperties>
</file>